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28"/>
  </p:notesMasterIdLst>
  <p:sldIdLst>
    <p:sldId id="699" r:id="rId2"/>
    <p:sldId id="406" r:id="rId3"/>
    <p:sldId id="524" r:id="rId4"/>
    <p:sldId id="407" r:id="rId5"/>
    <p:sldId id="525" r:id="rId6"/>
    <p:sldId id="513" r:id="rId7"/>
    <p:sldId id="476" r:id="rId8"/>
    <p:sldId id="701" r:id="rId9"/>
    <p:sldId id="449" r:id="rId10"/>
    <p:sldId id="494" r:id="rId11"/>
    <p:sldId id="702" r:id="rId12"/>
    <p:sldId id="452" r:id="rId13"/>
    <p:sldId id="703" r:id="rId14"/>
    <p:sldId id="456" r:id="rId15"/>
    <p:sldId id="453" r:id="rId16"/>
    <p:sldId id="704" r:id="rId17"/>
    <p:sldId id="410" r:id="rId18"/>
    <p:sldId id="409" r:id="rId19"/>
    <p:sldId id="705" r:id="rId20"/>
    <p:sldId id="706" r:id="rId21"/>
    <p:sldId id="460" r:id="rId22"/>
    <p:sldId id="461" r:id="rId23"/>
    <p:sldId id="499" r:id="rId24"/>
    <p:sldId id="425" r:id="rId25"/>
    <p:sldId id="500" r:id="rId26"/>
    <p:sldId id="553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 Cen MT" panose="020B06020201040206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6204-1457-4D84-83BA-E31DD3FD0F40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1B1A0-48F6-432C-9ED0-1E47741CC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1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16570E30-0BA2-981E-A0BF-D0DDCBA67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67862EB-80A4-624F-75CD-EE45EA57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51561A36-ED03-42BE-797B-DA72DC69F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3A8333-240E-46B6-A8CB-5C71FFA8BB3C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E4D87228-40F6-08E9-7571-410E0546B0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A1D362DB-BE5F-BFF2-8073-2333AA3A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763E18BD-217B-A387-FD7A-1D8953DF0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35617F-B1B9-46D6-B44B-F78A8DA45CBC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CC016E64-F605-9EDA-520D-B68857DF16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23440162-9BBF-168C-5CBB-A1E4E216A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8596" name="Slide Number Placeholder 3">
            <a:extLst>
              <a:ext uri="{FF2B5EF4-FFF2-40B4-BE49-F238E27FC236}">
                <a16:creationId xmlns:a16="http://schemas.microsoft.com/office/drawing/2014/main" id="{EF0C2CEA-7850-8C9B-64EF-ED8E565E4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B7307D-38ED-47C0-9D97-3B549680CC5A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97121200-D065-E3D0-C27F-253E108660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8F367A9B-7119-0C0A-811A-36F4F1018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7028" name="Slide Number Placeholder 3">
            <a:extLst>
              <a:ext uri="{FF2B5EF4-FFF2-40B4-BE49-F238E27FC236}">
                <a16:creationId xmlns:a16="http://schemas.microsoft.com/office/drawing/2014/main" id="{07EBB3F4-141C-BC72-6EE9-F3B7D5F53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FAEA3C-621C-49C5-BA7B-C794E3783903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4999378E-7360-6A3B-AFB6-3549387B1C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B71D8241-3B01-0CB8-E6A3-C9979010E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42692" name="Slide Number Placeholder 3">
            <a:extLst>
              <a:ext uri="{FF2B5EF4-FFF2-40B4-BE49-F238E27FC236}">
                <a16:creationId xmlns:a16="http://schemas.microsoft.com/office/drawing/2014/main" id="{64C5A21A-558D-81DC-B914-5141C1AA9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F438A4-0106-4F2E-8149-A7302E02E9B0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BAA0CD3E-689F-3A2A-3393-61E40651DF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296016C8-843E-5AA1-F58A-2BE2EC24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BE2E8BF2-ECE2-DC30-8859-6C851F67B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A6BDF7-27F0-404F-A790-ABBEF808F4F6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5046E378-E53E-48C0-3651-BF865B157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249F1BDD-F34B-DF61-C43A-9AC9151E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6548" name="Slide Number Placeholder 3">
            <a:extLst>
              <a:ext uri="{FF2B5EF4-FFF2-40B4-BE49-F238E27FC236}">
                <a16:creationId xmlns:a16="http://schemas.microsoft.com/office/drawing/2014/main" id="{CCE55519-A613-3D12-5B94-3E6700DB0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0AA1B0-63B2-4252-AA8C-F8A86E154F66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05412-2D2C-4919-B8B8-0B72A63F8D1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35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0BAF60B-E7B3-6A8C-A1CF-5EF6C5544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681038"/>
            <a:ext cx="5867400" cy="33020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B120AD5-A28F-38F0-24BD-D775D0E61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681038"/>
            <a:ext cx="5867400" cy="33020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8E8BCB0-4063-B785-95EF-E2B67C616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681038"/>
            <a:ext cx="5867400" cy="33020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461D69B-ABD1-BCDE-7996-93408F60F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681038"/>
            <a:ext cx="5867400" cy="33020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B25D594-718F-561E-105A-B89E4302B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9438" y="681038"/>
            <a:ext cx="5867400" cy="33020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66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8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4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9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D400-06CB-4727-8476-D79AFEBB15DC}" type="datetimeFigureOut">
              <a:rPr lang="en-US" smtClean="0"/>
              <a:pPr/>
              <a:t>6/7/2025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8D22-1CE7-49FE-A313-A3ACDCD34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7268"/>
            <a:ext cx="9905998" cy="66907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 rtl="1"/>
            <a:r>
              <a:rPr lang="en-US" b="1" dirty="0">
                <a:solidFill>
                  <a:srgbClr val="00B050"/>
                </a:solidFill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29967"/>
            <a:ext cx="9905999" cy="475338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a-I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آشنایی با تجهیزات حفاظت فردی</a:t>
            </a:r>
          </a:p>
          <a:p>
            <a:pPr marL="0" indent="0" algn="ctr" rtl="1">
              <a:buNone/>
            </a:pPr>
            <a:r>
              <a:rPr lang="fa-I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حوادث شیمیایی</a:t>
            </a:r>
          </a:p>
          <a:p>
            <a:pPr marL="0" indent="0" algn="ctr" rtl="1">
              <a:buNone/>
            </a:pPr>
            <a:endParaRPr lang="fa-I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180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8ADC53AE-3EB3-D4E6-E689-883D2E21FF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1564" y="1770063"/>
            <a:ext cx="5500687" cy="4539257"/>
          </a:xfrm>
        </p:spPr>
        <p:txBody>
          <a:bodyPr vert="horz" lIns="92075" tIns="46038" rIns="92075" bIns="46038" rtlCol="0">
            <a:normAutofit/>
          </a:bodyPr>
          <a:lstStyle/>
          <a:p>
            <a:pPr marL="0" indent="0" algn="r" rtl="1">
              <a:buNone/>
              <a:tabLst>
                <a:tab pos="3771900" algn="l"/>
              </a:tabLst>
            </a:pPr>
            <a:r>
              <a:rPr lang="fa-IR" altLang="en-US" sz="2000" b="1" dirty="0">
                <a:solidFill>
                  <a:schemeClr val="bg1"/>
                </a:solidFill>
              </a:rPr>
              <a:t>ملاحظات در هنگام استفاده:</a:t>
            </a:r>
          </a:p>
          <a:p>
            <a:pPr marL="0" indent="0" algn="r" rtl="1">
              <a:tabLst>
                <a:tab pos="3771900" algn="l"/>
              </a:tabLst>
            </a:pPr>
            <a:r>
              <a:rPr lang="fa-IR" altLang="en-US" sz="2000" b="1" dirty="0">
                <a:solidFill>
                  <a:schemeClr val="bg1"/>
                </a:solidFill>
              </a:rPr>
              <a:t>اجازه دفع گرما از بدن را </a:t>
            </a:r>
            <a:r>
              <a:rPr lang="fa-IR" altLang="en-US" sz="2000" b="1" dirty="0" err="1">
                <a:solidFill>
                  <a:schemeClr val="bg1"/>
                </a:solidFill>
              </a:rPr>
              <a:t>نمي</a:t>
            </a:r>
            <a:r>
              <a:rPr lang="fa-IR" altLang="en-US" sz="2000" b="1" dirty="0">
                <a:solidFill>
                  <a:schemeClr val="bg1"/>
                </a:solidFill>
              </a:rPr>
              <a:t> دهند.</a:t>
            </a:r>
          </a:p>
          <a:p>
            <a:pPr marL="0" indent="0" algn="r" rtl="1">
              <a:tabLst>
                <a:tab pos="3771900" algn="l"/>
              </a:tabLst>
            </a:pPr>
            <a:r>
              <a:rPr lang="fa-IR" altLang="en-US" sz="2000" b="1" dirty="0" err="1">
                <a:solidFill>
                  <a:schemeClr val="bg1"/>
                </a:solidFill>
              </a:rPr>
              <a:t>ممكن</a:t>
            </a:r>
            <a:r>
              <a:rPr lang="fa-IR" altLang="en-US" sz="2000" b="1" dirty="0">
                <a:solidFill>
                  <a:schemeClr val="bg1"/>
                </a:solidFill>
              </a:rPr>
              <a:t> است باعث </a:t>
            </a:r>
            <a:r>
              <a:rPr lang="fa-IR" altLang="en-US" sz="2000" b="1" dirty="0" err="1">
                <a:solidFill>
                  <a:schemeClr val="bg1"/>
                </a:solidFill>
              </a:rPr>
              <a:t>ايجاد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استرسهاي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گرمايي</a:t>
            </a:r>
            <a:r>
              <a:rPr lang="fa-IR" altLang="en-US" sz="2000" b="1" dirty="0">
                <a:solidFill>
                  <a:schemeClr val="bg1"/>
                </a:solidFill>
              </a:rPr>
              <a:t> در </a:t>
            </a:r>
            <a:r>
              <a:rPr lang="fa-IR" altLang="en-US" sz="2000" b="1" dirty="0" err="1">
                <a:solidFill>
                  <a:schemeClr val="bg1"/>
                </a:solidFill>
              </a:rPr>
              <a:t>كاربر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بويژه</a:t>
            </a:r>
            <a:r>
              <a:rPr lang="fa-IR" altLang="en-US" sz="2000" b="1" dirty="0">
                <a:solidFill>
                  <a:schemeClr val="bg1"/>
                </a:solidFill>
              </a:rPr>
              <a:t> در هنگام استفاده از </a:t>
            </a:r>
            <a:r>
              <a:rPr lang="fa-IR" altLang="en-US" sz="2000" b="1" dirty="0" err="1">
                <a:solidFill>
                  <a:schemeClr val="bg1"/>
                </a:solidFill>
              </a:rPr>
              <a:t>سيستم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تنفسي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متكي</a:t>
            </a:r>
            <a:r>
              <a:rPr lang="fa-IR" altLang="en-US" sz="2000" b="1" dirty="0">
                <a:solidFill>
                  <a:schemeClr val="bg1"/>
                </a:solidFill>
              </a:rPr>
              <a:t> به خود از نوع  مدار بسته شود.</a:t>
            </a:r>
          </a:p>
          <a:p>
            <a:pPr marL="0" indent="0" algn="r" rtl="1">
              <a:tabLst>
                <a:tab pos="3771900" algn="l"/>
              </a:tabLst>
            </a:pPr>
            <a:r>
              <a:rPr lang="fa-IR" altLang="en-US" sz="2000" b="1" dirty="0" err="1">
                <a:solidFill>
                  <a:schemeClr val="bg1"/>
                </a:solidFill>
              </a:rPr>
              <a:t>نيازمند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سيستم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هاي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خنك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كننده</a:t>
            </a:r>
            <a:r>
              <a:rPr lang="fa-IR" altLang="en-US" sz="2000" b="1" dirty="0">
                <a:solidFill>
                  <a:schemeClr val="bg1"/>
                </a:solidFill>
              </a:rPr>
              <a:t> هستند.</a:t>
            </a:r>
          </a:p>
          <a:p>
            <a:pPr marL="0" indent="0" algn="r" rtl="1">
              <a:tabLst>
                <a:tab pos="3771900" algn="l"/>
              </a:tabLst>
            </a:pP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>
                <a:solidFill>
                  <a:schemeClr val="bg1"/>
                </a:solidFill>
              </a:rPr>
              <a:t>سبب اختلال در </a:t>
            </a:r>
            <a:r>
              <a:rPr lang="fa-IR" altLang="en-US" sz="2000" b="1" dirty="0" err="1">
                <a:solidFill>
                  <a:schemeClr val="bg1"/>
                </a:solidFill>
              </a:rPr>
              <a:t>حركت</a:t>
            </a:r>
            <a:r>
              <a:rPr lang="fa-IR" altLang="en-US" sz="2000" b="1" dirty="0">
                <a:solidFill>
                  <a:schemeClr val="bg1"/>
                </a:solidFill>
              </a:rPr>
              <a:t> ، </a:t>
            </a:r>
            <a:r>
              <a:rPr lang="fa-IR" altLang="en-US" sz="2000" b="1" dirty="0" err="1">
                <a:solidFill>
                  <a:schemeClr val="bg1"/>
                </a:solidFill>
              </a:rPr>
              <a:t>ميدان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ديد</a:t>
            </a:r>
            <a:r>
              <a:rPr lang="fa-IR" altLang="en-US" sz="2000" b="1" dirty="0">
                <a:solidFill>
                  <a:schemeClr val="bg1"/>
                </a:solidFill>
              </a:rPr>
              <a:t> و ارتباطات </a:t>
            </a:r>
            <a:r>
              <a:rPr lang="fa-IR" altLang="en-US" sz="2000" b="1" dirty="0" err="1">
                <a:solidFill>
                  <a:schemeClr val="bg1"/>
                </a:solidFill>
              </a:rPr>
              <a:t>مي</a:t>
            </a:r>
            <a:r>
              <a:rPr lang="fa-IR" altLang="en-US" sz="2000" b="1" dirty="0">
                <a:solidFill>
                  <a:schemeClr val="bg1"/>
                </a:solidFill>
              </a:rPr>
              <a:t> شوند.</a:t>
            </a:r>
          </a:p>
          <a:p>
            <a:pPr marL="0" indent="0" algn="r" rtl="1">
              <a:tabLst>
                <a:tab pos="3771900" algn="l"/>
              </a:tabLst>
            </a:pPr>
            <a:r>
              <a:rPr lang="fa-IR" altLang="en-US" sz="2000" b="1" dirty="0">
                <a:solidFill>
                  <a:schemeClr val="bg1"/>
                </a:solidFill>
              </a:rPr>
              <a:t>لباس های محافظ ضد بخار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8915" name="Picture 7">
            <a:extLst>
              <a:ext uri="{FF2B5EF4-FFF2-40B4-BE49-F238E27FC236}">
                <a16:creationId xmlns:a16="http://schemas.microsoft.com/office/drawing/2014/main" id="{85F9D39B-750B-52F9-9404-FCC9EC0D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82739"/>
            <a:ext cx="2281238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itle 1">
            <a:extLst>
              <a:ext uri="{FF2B5EF4-FFF2-40B4-BE49-F238E27FC236}">
                <a16:creationId xmlns:a16="http://schemas.microsoft.com/office/drawing/2014/main" id="{77DE1F2C-C3C0-343F-0F2B-691DC0A5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b="1" dirty="0">
                <a:solidFill>
                  <a:srgbClr val="FF0000"/>
                </a:solidFill>
                <a:cs typeface="+mn-cs"/>
              </a:rPr>
              <a:t>ویژگی لباس </a:t>
            </a:r>
            <a:r>
              <a:rPr lang="en-US" altLang="en-US" b="1" dirty="0">
                <a:solidFill>
                  <a:srgbClr val="FF0000"/>
                </a:solidFill>
                <a:cs typeface="+mn-cs"/>
              </a:rPr>
              <a:t>LEVEL A</a:t>
            </a:r>
            <a:endParaRPr lang="en-US" altLang="en-US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047411" cy="685800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 algn="ctr" rtl="1">
              <a:buNone/>
            </a:pPr>
            <a:r>
              <a:rPr lang="fa-IR" sz="3600" b="1" dirty="0">
                <a:solidFill>
                  <a:schemeClr val="bg1"/>
                </a:solidFill>
              </a:rPr>
              <a:t>سطح </a:t>
            </a:r>
            <a:r>
              <a:rPr lang="en-US" sz="3600" b="1" dirty="0">
                <a:solidFill>
                  <a:schemeClr val="bg1"/>
                </a:solidFill>
              </a:rPr>
              <a:t>B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</a:rPr>
              <a:t>در صورتی که به ‌بالاترین ‌سطح ‌حفاظتی ‌تنفسی‌ و ‌سطح ‌پایین تری ‌از ‌محافظت ‌پوست نیاز باشد، از این سطح استفاده می کنند. این سطح شامل اجزای زیر می باشد: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دستگاه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SCBA </a:t>
            </a: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یا سیستم تنفسی خود تامین به صورت هوای فشرده با پوشش کامل صورت</a:t>
            </a:r>
          </a:p>
          <a:p>
            <a:pPr algn="r" rtl="1">
              <a:buFontTx/>
              <a:buChar char="-"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زیر لباس (شامل لباس یکبار مصرف یا اسکراب جراحی 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برای جذب عرق)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لباس مقاوم در برابر مواد شیمیایی با کیفیت بالا</a:t>
            </a:r>
          </a:p>
          <a:p>
            <a:pPr algn="r" rtl="1">
              <a:buFontTx/>
              <a:buChar char="-"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دستکش (داخلی) از جنس نیتریل و دستکش (خارجی) 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جنس نیتریل یا بوتیل</a:t>
            </a:r>
          </a:p>
          <a:p>
            <a:pPr algn="r" rtl="1">
              <a:buFontTx/>
              <a:buChar char="-"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چکمه های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PVC</a:t>
            </a: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مقاوم در برابر مواد شیمیایی</a:t>
            </a:r>
          </a:p>
          <a:p>
            <a:pPr marL="0" indent="0" algn="r" rtl="1">
              <a:buNone/>
            </a:pPr>
            <a:endParaRPr lang="fa-IR" sz="1800" b="1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7083"/>
            <a:ext cx="5870448" cy="42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4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856E4A26-0947-567F-8483-7C5EDDF64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463800"/>
            <a:ext cx="3352800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b="1" dirty="0">
                <a:solidFill>
                  <a:schemeClr val="bg1"/>
                </a:solidFill>
              </a:rPr>
              <a:t>سيستم راديويي دو طرفه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b="1" dirty="0">
                <a:solidFill>
                  <a:schemeClr val="bg1"/>
                </a:solidFill>
              </a:rPr>
              <a:t>رولباسي مقاوم (هود)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b="1" dirty="0">
                <a:solidFill>
                  <a:schemeClr val="bg1"/>
                </a:solidFill>
              </a:rPr>
              <a:t>كفش هاي با رويه مقاوم در برابر مواد شيميايي با پنجه فولادي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D2C03439-B4B5-6F55-27C5-45C095918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2463800"/>
            <a:ext cx="29130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b="1" dirty="0">
                <a:solidFill>
                  <a:schemeClr val="bg1"/>
                </a:solidFill>
              </a:rPr>
              <a:t>سيستم تنفسي يا هوارسان به همراه كپسول هواي فرار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bg1"/>
              </a:solidFill>
            </a:endParaRPr>
          </a:p>
          <a:p>
            <a:pPr algn="ct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b="1" dirty="0">
                <a:solidFill>
                  <a:schemeClr val="bg1"/>
                </a:solidFill>
              </a:rPr>
              <a:t>دستكش هاي خارجي و داخلي  مقاوم در برابر شيميايي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 rtl="1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bg1"/>
              </a:solidFill>
            </a:endParaRPr>
          </a:p>
        </p:txBody>
      </p:sp>
      <p:pic>
        <p:nvPicPr>
          <p:cNvPr id="43012" name="Picture 13">
            <a:extLst>
              <a:ext uri="{FF2B5EF4-FFF2-40B4-BE49-F238E27FC236}">
                <a16:creationId xmlns:a16="http://schemas.microsoft.com/office/drawing/2014/main" id="{730345BC-B817-85D2-D412-E5ED2FF0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9" y="2133600"/>
            <a:ext cx="1520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Line 14">
            <a:extLst>
              <a:ext uri="{FF2B5EF4-FFF2-40B4-BE49-F238E27FC236}">
                <a16:creationId xmlns:a16="http://schemas.microsoft.com/office/drawing/2014/main" id="{28C41F34-E42A-4F5E-1461-A1C8E1799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1" y="3124200"/>
            <a:ext cx="881063" cy="304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4" name="Line 15">
            <a:extLst>
              <a:ext uri="{FF2B5EF4-FFF2-40B4-BE49-F238E27FC236}">
                <a16:creationId xmlns:a16="http://schemas.microsoft.com/office/drawing/2014/main" id="{A1C1E8F8-A969-14B0-CC21-E91B024084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6938" y="4343400"/>
            <a:ext cx="1219200" cy="381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5" name="Line 16">
            <a:extLst>
              <a:ext uri="{FF2B5EF4-FFF2-40B4-BE49-F238E27FC236}">
                <a16:creationId xmlns:a16="http://schemas.microsoft.com/office/drawing/2014/main" id="{78F28CA1-A468-AA49-2D1A-96FEFF6D51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001" y="2743200"/>
            <a:ext cx="677863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6" name="Line 17">
            <a:extLst>
              <a:ext uri="{FF2B5EF4-FFF2-40B4-BE49-F238E27FC236}">
                <a16:creationId xmlns:a16="http://schemas.microsoft.com/office/drawing/2014/main" id="{555475CB-7556-0D5C-BB31-0772974CCE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1" y="3505200"/>
            <a:ext cx="881063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7" name="Line 18">
            <a:extLst>
              <a:ext uri="{FF2B5EF4-FFF2-40B4-BE49-F238E27FC236}">
                <a16:creationId xmlns:a16="http://schemas.microsoft.com/office/drawing/2014/main" id="{74E07D68-6855-AAFD-5A3A-FF518AB366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2539" y="4419600"/>
            <a:ext cx="949325" cy="914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20" name="Title 1">
            <a:extLst>
              <a:ext uri="{FF2B5EF4-FFF2-40B4-BE49-F238E27FC236}">
                <a16:creationId xmlns:a16="http://schemas.microsoft.com/office/drawing/2014/main" id="{F336194F-F86E-8691-ABF1-8EBB003A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b="1" dirty="0">
                <a:solidFill>
                  <a:srgbClr val="FF0000"/>
                </a:solidFill>
                <a:cs typeface="+mn-cs"/>
              </a:rPr>
              <a:t>ویژگی لباس </a:t>
            </a:r>
            <a:r>
              <a:rPr lang="en-US" altLang="en-US" b="1" dirty="0">
                <a:solidFill>
                  <a:srgbClr val="FF0000"/>
                </a:solidFill>
                <a:cs typeface="+mn-cs"/>
              </a:rPr>
              <a:t>LEVEL B</a:t>
            </a:r>
            <a:endParaRPr lang="en-US" altLang="en-US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457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 rtl="1"/>
            <a:r>
              <a:rPr lang="en-US" b="1" dirty="0">
                <a:solidFill>
                  <a:srgbClr val="00B050"/>
                </a:solidFill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1047411" cy="68580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3600" b="1" dirty="0">
                <a:solidFill>
                  <a:schemeClr val="bg1"/>
                </a:solidFill>
              </a:rPr>
              <a:t>سطح </a:t>
            </a:r>
            <a:r>
              <a:rPr lang="en-US" sz="3600" b="1" dirty="0">
                <a:solidFill>
                  <a:schemeClr val="bg1"/>
                </a:solidFill>
              </a:rPr>
              <a:t>C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</a:rPr>
              <a:t>این سطح زمانی مورد استفاده قرار میگیرد که غلظت ‌و‌نوع ‌مواد،‌ شناخته ‌شده‌ باشد. این سطح برای پرسنل بیمارستان درحوادث شیمیایی استفاده میشود و شامل اجزای زیر می باشد:</a:t>
            </a:r>
          </a:p>
          <a:p>
            <a:pPr algn="r" rtl="1">
              <a:buFontTx/>
              <a:buChar char="-"/>
            </a:pPr>
            <a:r>
              <a:rPr lang="fa-IR" sz="2800" b="1" dirty="0">
                <a:solidFill>
                  <a:srgbClr val="002060"/>
                </a:solidFill>
              </a:rPr>
              <a:t>لباس ها همان لباس سطح </a:t>
            </a:r>
            <a:r>
              <a:rPr lang="en-US" sz="2800" b="1" dirty="0">
                <a:solidFill>
                  <a:srgbClr val="002060"/>
                </a:solidFill>
              </a:rPr>
              <a:t>B</a:t>
            </a:r>
            <a:r>
              <a:rPr lang="fa-IR" sz="2800" b="1" dirty="0">
                <a:solidFill>
                  <a:srgbClr val="002060"/>
                </a:solidFill>
              </a:rPr>
              <a:t> می باشد اما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</a:rPr>
              <a:t>به جای کپسول اکسیژن از ماسک </a:t>
            </a:r>
            <a:r>
              <a:rPr lang="en-US" sz="2800" b="1" dirty="0">
                <a:solidFill>
                  <a:srgbClr val="002060"/>
                </a:solidFill>
              </a:rPr>
              <a:t>NBC</a:t>
            </a:r>
            <a:r>
              <a:rPr lang="fa-IR" sz="2800" b="1" dirty="0">
                <a:solidFill>
                  <a:srgbClr val="002060"/>
                </a:solidFill>
              </a:rPr>
              <a:t> 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</a:rPr>
              <a:t>و فیلتر</a:t>
            </a:r>
            <a:r>
              <a:rPr lang="en-US" sz="2800" b="1" dirty="0">
                <a:solidFill>
                  <a:srgbClr val="002060"/>
                </a:solidFill>
              </a:rPr>
              <a:t>APR </a:t>
            </a:r>
            <a:r>
              <a:rPr lang="fa-IR" sz="2800" b="1" dirty="0">
                <a:solidFill>
                  <a:srgbClr val="002060"/>
                </a:solidFill>
              </a:rPr>
              <a:t> استفاده می شود.</a:t>
            </a:r>
            <a:endParaRPr lang="en-US" sz="2800" b="1" dirty="0">
              <a:solidFill>
                <a:srgbClr val="002060"/>
              </a:solidFill>
            </a:endParaRPr>
          </a:p>
          <a:p>
            <a:pPr marL="0" indent="0" algn="r" rtl="1">
              <a:buNone/>
            </a:pPr>
            <a:endParaRPr lang="fa-IR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2002536"/>
            <a:ext cx="4818888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9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>
            <a:extLst>
              <a:ext uri="{FF2B5EF4-FFF2-40B4-BE49-F238E27FC236}">
                <a16:creationId xmlns:a16="http://schemas.microsoft.com/office/drawing/2014/main" id="{FFFA8AEC-A1F6-F271-E081-BDCAC0E3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4" y="1797050"/>
            <a:ext cx="1527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>
            <a:extLst>
              <a:ext uri="{FF2B5EF4-FFF2-40B4-BE49-F238E27FC236}">
                <a16:creationId xmlns:a16="http://schemas.microsoft.com/office/drawing/2014/main" id="{8DF019F6-1C53-FD09-4047-F333BD307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8" y="4038600"/>
            <a:ext cx="2913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400" b="1">
                <a:solidFill>
                  <a:srgbClr val="AD031B"/>
                </a:solidFill>
              </a:rPr>
              <a:t>كفش پنجه فولادي مقاوم در برابر مواد شيميايي</a:t>
            </a:r>
            <a:endParaRPr lang="en-US" altLang="en-US" sz="2400" b="1">
              <a:solidFill>
                <a:srgbClr val="AD031B"/>
              </a:solidFill>
            </a:endParaRPr>
          </a:p>
        </p:txBody>
      </p:sp>
      <p:sp>
        <p:nvSpPr>
          <p:cNvPr id="45060" name="Rectangle 5">
            <a:extLst>
              <a:ext uri="{FF2B5EF4-FFF2-40B4-BE49-F238E27FC236}">
                <a16:creationId xmlns:a16="http://schemas.microsoft.com/office/drawing/2014/main" id="{9ED6E5EE-E4AC-B610-49A6-4D61B55B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4" y="3860800"/>
            <a:ext cx="29114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b="1" dirty="0">
                <a:solidFill>
                  <a:srgbClr val="AD031B"/>
                </a:solidFill>
              </a:rPr>
              <a:t>دستكش هاي خارجي و داخلي  مقاوم شيميايي</a:t>
            </a:r>
            <a:endParaRPr lang="en-US" altLang="en-US" b="1" dirty="0">
              <a:solidFill>
                <a:srgbClr val="AD031B"/>
              </a:solidFill>
            </a:endParaRPr>
          </a:p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 dirty="0">
              <a:solidFill>
                <a:srgbClr val="AD031B"/>
              </a:solidFill>
            </a:endParaRPr>
          </a:p>
        </p:txBody>
      </p:sp>
      <p:sp>
        <p:nvSpPr>
          <p:cNvPr id="45061" name="Line 6">
            <a:extLst>
              <a:ext uri="{FF2B5EF4-FFF2-40B4-BE49-F238E27FC236}">
                <a16:creationId xmlns:a16="http://schemas.microsoft.com/office/drawing/2014/main" id="{18FC352D-A15B-59EF-D391-EFAF90B83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5064" y="4191000"/>
            <a:ext cx="1150937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5062" name="Line 7">
            <a:extLst>
              <a:ext uri="{FF2B5EF4-FFF2-40B4-BE49-F238E27FC236}">
                <a16:creationId xmlns:a16="http://schemas.microsoft.com/office/drawing/2014/main" id="{2C1676E3-C462-F06D-C761-E6DEC275F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2539" y="4572000"/>
            <a:ext cx="949325" cy="9906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5063" name="Line 8">
            <a:extLst>
              <a:ext uri="{FF2B5EF4-FFF2-40B4-BE49-F238E27FC236}">
                <a16:creationId xmlns:a16="http://schemas.microsoft.com/office/drawing/2014/main" id="{2DAE1DE7-AA17-6F95-57AF-A5595AB450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5738" y="2667000"/>
            <a:ext cx="812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5064" name="Rectangle 12">
            <a:extLst>
              <a:ext uri="{FF2B5EF4-FFF2-40B4-BE49-F238E27FC236}">
                <a16:creationId xmlns:a16="http://schemas.microsoft.com/office/drawing/2014/main" id="{A81DA230-4279-13EC-11A6-000A16558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9" y="2286001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400" b="1">
                <a:solidFill>
                  <a:srgbClr val="AD031B"/>
                </a:solidFill>
              </a:rPr>
              <a:t>ماسك تنفسي تائيد شده(معتبر)</a:t>
            </a:r>
            <a:endParaRPr lang="en-US" altLang="en-US" sz="2400" b="1">
              <a:solidFill>
                <a:srgbClr val="AD031B"/>
              </a:solidFill>
            </a:endParaRPr>
          </a:p>
        </p:txBody>
      </p:sp>
      <p:sp>
        <p:nvSpPr>
          <p:cNvPr id="45065" name="Text Box 14">
            <a:extLst>
              <a:ext uri="{FF2B5EF4-FFF2-40B4-BE49-F238E27FC236}">
                <a16:creationId xmlns:a16="http://schemas.microsoft.com/office/drawing/2014/main" id="{AE1F46A7-3D27-3DF2-9600-09E69A6D5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1" y="24384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400" b="1" dirty="0">
                <a:solidFill>
                  <a:srgbClr val="AD031B"/>
                </a:solidFill>
              </a:rPr>
              <a:t>لباس حفاظتي كلاه دار</a:t>
            </a:r>
            <a:endParaRPr lang="en-US" altLang="en-US" sz="2400" b="1" dirty="0">
              <a:solidFill>
                <a:srgbClr val="AD031B"/>
              </a:solidFill>
            </a:endParaRPr>
          </a:p>
        </p:txBody>
      </p:sp>
      <p:sp>
        <p:nvSpPr>
          <p:cNvPr id="45066" name="Line 15">
            <a:extLst>
              <a:ext uri="{FF2B5EF4-FFF2-40B4-BE49-F238E27FC236}">
                <a16:creationId xmlns:a16="http://schemas.microsoft.com/office/drawing/2014/main" id="{619A1B1F-C54C-A6FE-150A-064F0B729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200" y="2895600"/>
            <a:ext cx="1150938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5069" name="Title 1">
            <a:extLst>
              <a:ext uri="{FF2B5EF4-FFF2-40B4-BE49-F238E27FC236}">
                <a16:creationId xmlns:a16="http://schemas.microsoft.com/office/drawing/2014/main" id="{27A46B09-A36E-A352-7D41-FD02BEC9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b="1" dirty="0">
                <a:solidFill>
                  <a:schemeClr val="bg1"/>
                </a:solidFill>
                <a:cs typeface="+mn-cs"/>
              </a:rPr>
              <a:t>ویژگی لباس </a:t>
            </a:r>
            <a:r>
              <a:rPr lang="en-US" altLang="en-US" b="1" dirty="0">
                <a:solidFill>
                  <a:schemeClr val="bg1"/>
                </a:solidFill>
                <a:cs typeface="+mn-cs"/>
              </a:rPr>
              <a:t>LEVEL C</a:t>
            </a:r>
            <a:endParaRPr lang="en-US" altLang="en-US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787C740E-8275-0E59-0FDB-CC4ECA49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5" y="2097088"/>
            <a:ext cx="5857875" cy="29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fa-IR" altLang="en-US" sz="2400" b="1" dirty="0">
              <a:solidFill>
                <a:schemeClr val="bg1"/>
              </a:solidFill>
            </a:endParaRPr>
          </a:p>
          <a:p>
            <a:pPr algn="r" rtl="1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</a:rPr>
              <a:t>قادر به تامين حداكثر تراز حفاظتي پوست و دستگاه تنفسي نيست.</a:t>
            </a:r>
          </a:p>
          <a:p>
            <a:pPr algn="r" rtl="1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</a:rPr>
              <a:t> ماسك تنفسي از نوع تصفيه كننده هوا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r" rtl="1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a-IR" altLang="en-US" sz="2000" b="1" dirty="0">
                <a:solidFill>
                  <a:schemeClr val="bg1"/>
                </a:solidFill>
              </a:rPr>
              <a:t>مناسب براي مكانهاي با اتمسفر آلوده، پاشش احتمالي مايعات، يا ساير تماسهاي مستقيم با موادي كه از اثرات سوء چنداني برخوردار نبوده و يا توسط پوست چندان جذب نمي شوند.</a:t>
            </a:r>
          </a:p>
          <a:p>
            <a:pPr algn="r" rtl="1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4035" name="Picture 7" descr="Tychem® CPF 1 - Typical Applications: acid handling, tank cleaning, agrochemicals, and oil refining. Commonly used in petro-chemical plants for protection from hydrofluoric acid, 48% and sulfuric acid.">
            <a:extLst>
              <a:ext uri="{FF2B5EF4-FFF2-40B4-BE49-F238E27FC236}">
                <a16:creationId xmlns:a16="http://schemas.microsoft.com/office/drawing/2014/main" id="{4BCFAD77-5AC3-29A3-EC71-72FA1C4A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9" y="1768475"/>
            <a:ext cx="242887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itle 1">
            <a:extLst>
              <a:ext uri="{FF2B5EF4-FFF2-40B4-BE49-F238E27FC236}">
                <a16:creationId xmlns:a16="http://schemas.microsoft.com/office/drawing/2014/main" id="{FDE4E5A8-3833-EA1C-F1AA-2AACB23C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6587"/>
            <a:ext cx="9905998" cy="1478570"/>
          </a:xfrm>
        </p:spPr>
        <p:txBody>
          <a:bodyPr/>
          <a:lstStyle/>
          <a:p>
            <a:pPr algn="ctr" rtl="1"/>
            <a:r>
              <a:rPr lang="fa-IR" altLang="en-US" b="1" dirty="0">
                <a:solidFill>
                  <a:srgbClr val="FF0000"/>
                </a:solidFill>
              </a:rPr>
              <a:t>لباس </a:t>
            </a:r>
            <a:r>
              <a:rPr lang="en-US" altLang="en-US" b="1" dirty="0">
                <a:solidFill>
                  <a:srgbClr val="FF0000"/>
                </a:solidFill>
              </a:rPr>
              <a:t>LEVEL C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"/>
            <a:ext cx="9905998" cy="1188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 rtl="1"/>
            <a:r>
              <a:rPr lang="en-US" b="1" dirty="0">
                <a:solidFill>
                  <a:srgbClr val="00B050"/>
                </a:solidFill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7" y="1"/>
            <a:ext cx="10616183" cy="6857999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3600" b="1" dirty="0">
                <a:solidFill>
                  <a:schemeClr val="bg1"/>
                </a:solidFill>
              </a:rPr>
              <a:t>سطح </a:t>
            </a:r>
            <a:r>
              <a:rPr lang="en-US" sz="3600" b="1" dirty="0">
                <a:solidFill>
                  <a:schemeClr val="bg1"/>
                </a:solidFill>
              </a:rPr>
              <a:t>D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bg1"/>
                </a:solidFill>
              </a:rPr>
              <a:t>این سطح حداقل حفاظت مورد نیاز را تامین می کند و درهنگام کار مانع از پاشیدن، استنشاق غیرمنتظره یا تماس با قطرات و سطوح آلوده میشود. این سطح در بیمارستان ها در برخورد با </a:t>
            </a:r>
            <a:r>
              <a:rPr lang="fa-IR" b="1" dirty="0">
                <a:solidFill>
                  <a:srgbClr val="FF0000"/>
                </a:solidFill>
              </a:rPr>
              <a:t>مصدومین حوادث هسته ای و بیولوژیک </a:t>
            </a:r>
            <a:r>
              <a:rPr lang="fa-IR" sz="2000" b="1" dirty="0">
                <a:solidFill>
                  <a:schemeClr val="bg1"/>
                </a:solidFill>
              </a:rPr>
              <a:t>استفاده می شود. و شامل </a:t>
            </a:r>
            <a:r>
              <a:rPr lang="fa-IR" b="1" dirty="0">
                <a:solidFill>
                  <a:schemeClr val="bg1"/>
                </a:solidFill>
              </a:rPr>
              <a:t>گان یا لباس یکپارچه، دستکش، عینک یا شیلد، رو کفشی و کلاه می باشد</a:t>
            </a:r>
            <a:r>
              <a:rPr lang="fa-IR" sz="1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5" y="2453268"/>
            <a:ext cx="5475917" cy="420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090" y="2453268"/>
            <a:ext cx="4973983" cy="42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4BD732AA-3F48-73F7-11CE-F15B638C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75924"/>
          </a:xfrm>
        </p:spPr>
        <p:txBody>
          <a:bodyPr/>
          <a:lstStyle/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سطوح لباس حفاظت </a:t>
            </a:r>
            <a:r>
              <a:rPr lang="fa-IR" altLang="en-US" sz="2000" b="1" dirty="0" err="1">
                <a:solidFill>
                  <a:schemeClr val="bg1"/>
                </a:solidFill>
              </a:rPr>
              <a:t>شيميايي</a:t>
            </a:r>
            <a:r>
              <a:rPr lang="fa-IR" altLang="en-US" sz="2000" b="1" dirty="0">
                <a:solidFill>
                  <a:schemeClr val="bg1"/>
                </a:solidFill>
              </a:rPr>
              <a:t>:</a:t>
            </a:r>
            <a:r>
              <a:rPr lang="en-US" altLang="en-US" sz="2000" b="1" dirty="0">
                <a:solidFill>
                  <a:schemeClr val="bg1"/>
                </a:solidFill>
              </a:rPr>
              <a:t>CPC 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just" rtl="1"/>
            <a:r>
              <a:rPr lang="fa-IR" altLang="en-US" sz="2000" dirty="0">
                <a:solidFill>
                  <a:schemeClr val="bg1"/>
                </a:solidFill>
              </a:rPr>
              <a:t>لباس </a:t>
            </a:r>
            <a:r>
              <a:rPr lang="fa-IR" altLang="en-US" sz="2000" dirty="0" err="1">
                <a:solidFill>
                  <a:schemeClr val="bg1"/>
                </a:solidFill>
              </a:rPr>
              <a:t>حريق</a:t>
            </a:r>
            <a:r>
              <a:rPr lang="fa-IR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Fire Kite)</a:t>
            </a:r>
            <a:r>
              <a:rPr lang="fa-IR" altLang="en-US" sz="2000" dirty="0">
                <a:solidFill>
                  <a:schemeClr val="bg1"/>
                </a:solidFill>
              </a:rPr>
              <a:t>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just" rtl="1"/>
            <a:r>
              <a:rPr lang="fa-IR" altLang="en-US" sz="2000" dirty="0">
                <a:solidFill>
                  <a:schemeClr val="bg1"/>
                </a:solidFill>
              </a:rPr>
              <a:t>لباس حوادث </a:t>
            </a:r>
            <a:r>
              <a:rPr lang="fa-IR" altLang="en-US" sz="2000" dirty="0" err="1">
                <a:solidFill>
                  <a:schemeClr val="bg1"/>
                </a:solidFill>
              </a:rPr>
              <a:t>مايعات</a:t>
            </a:r>
            <a:r>
              <a:rPr lang="en-US" altLang="en-US" sz="2000" dirty="0">
                <a:solidFill>
                  <a:schemeClr val="bg1"/>
                </a:solidFill>
              </a:rPr>
              <a:t>Liquid tight suit )</a:t>
            </a:r>
            <a:r>
              <a:rPr lang="fa-IR" altLang="en-US" sz="2000" dirty="0">
                <a:solidFill>
                  <a:schemeClr val="bg1"/>
                </a:solidFill>
              </a:rPr>
              <a:t>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just" rtl="1"/>
            <a:r>
              <a:rPr lang="fa-IR" altLang="en-US" sz="2000" dirty="0">
                <a:solidFill>
                  <a:schemeClr val="bg1"/>
                </a:solidFill>
              </a:rPr>
              <a:t>لباس حوادث گازها (</a:t>
            </a:r>
            <a:r>
              <a:rPr lang="en-US" altLang="en-US" sz="2000" dirty="0">
                <a:solidFill>
                  <a:schemeClr val="bg1"/>
                </a:solidFill>
              </a:rPr>
              <a:t>Gas tight suit</a:t>
            </a:r>
            <a:r>
              <a:rPr lang="fa-IR" altLang="en-US" sz="2000" dirty="0">
                <a:solidFill>
                  <a:schemeClr val="bg1"/>
                </a:solidFill>
              </a:rPr>
              <a:t> 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just"/>
            <a:endParaRPr lang="en-US" altLang="en-US" sz="2000" dirty="0">
              <a:solidFill>
                <a:schemeClr val="bg1"/>
              </a:solidFill>
            </a:endParaRPr>
          </a:p>
        </p:txBody>
      </p:sp>
      <p:grpSp>
        <p:nvGrpSpPr>
          <p:cNvPr id="30725" name="Group 12">
            <a:extLst>
              <a:ext uri="{FF2B5EF4-FFF2-40B4-BE49-F238E27FC236}">
                <a16:creationId xmlns:a16="http://schemas.microsoft.com/office/drawing/2014/main" id="{3642DB75-9F21-8AA5-B8BE-85D92D4A138F}"/>
              </a:ext>
            </a:extLst>
          </p:cNvPr>
          <p:cNvGrpSpPr>
            <a:grpSpLocks/>
          </p:cNvGrpSpPr>
          <p:nvPr/>
        </p:nvGrpSpPr>
        <p:grpSpPr bwMode="auto">
          <a:xfrm>
            <a:off x="1141412" y="1916275"/>
            <a:ext cx="2209800" cy="3344868"/>
            <a:chOff x="1714480" y="3929066"/>
            <a:chExt cx="1638300" cy="2650068"/>
          </a:xfrm>
        </p:grpSpPr>
        <p:pic>
          <p:nvPicPr>
            <p:cNvPr id="30733" name="Picture 8" descr="Standard fire kit">
              <a:extLst>
                <a:ext uri="{FF2B5EF4-FFF2-40B4-BE49-F238E27FC236}">
                  <a16:creationId xmlns:a16="http://schemas.microsoft.com/office/drawing/2014/main" id="{57BE826B-0F66-45E2-6B13-61E5D7933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3929066"/>
              <a:ext cx="163830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Rectangle 8">
              <a:extLst>
                <a:ext uri="{FF2B5EF4-FFF2-40B4-BE49-F238E27FC236}">
                  <a16:creationId xmlns:a16="http://schemas.microsoft.com/office/drawing/2014/main" id="{3586D51E-2932-D8B8-E666-0E47ACE24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794" y="6286520"/>
              <a:ext cx="803619" cy="29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800" dirty="0">
                  <a:solidFill>
                    <a:schemeClr val="bg1"/>
                  </a:solidFill>
                </a:rPr>
                <a:t>لباس حريق 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726" name="Group 13">
            <a:extLst>
              <a:ext uri="{FF2B5EF4-FFF2-40B4-BE49-F238E27FC236}">
                <a16:creationId xmlns:a16="http://schemas.microsoft.com/office/drawing/2014/main" id="{D0435B2B-419D-F3F3-6C8C-ED204244A538}"/>
              </a:ext>
            </a:extLst>
          </p:cNvPr>
          <p:cNvGrpSpPr>
            <a:grpSpLocks/>
          </p:cNvGrpSpPr>
          <p:nvPr/>
        </p:nvGrpSpPr>
        <p:grpSpPr bwMode="auto">
          <a:xfrm>
            <a:off x="3501110" y="2636780"/>
            <a:ext cx="1781175" cy="3154421"/>
            <a:chOff x="4071934" y="3857628"/>
            <a:chExt cx="1552577" cy="2750988"/>
          </a:xfrm>
        </p:grpSpPr>
        <p:pic>
          <p:nvPicPr>
            <p:cNvPr id="30731" name="Picture 6" descr="standard cpc ">
              <a:extLst>
                <a:ext uri="{FF2B5EF4-FFF2-40B4-BE49-F238E27FC236}">
                  <a16:creationId xmlns:a16="http://schemas.microsoft.com/office/drawing/2014/main" id="{DE62EAC0-5ABD-6F07-659D-B89A211CB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3857628"/>
              <a:ext cx="1266825" cy="2257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Rectangle 9">
              <a:extLst>
                <a:ext uri="{FF2B5EF4-FFF2-40B4-BE49-F238E27FC236}">
                  <a16:creationId xmlns:a16="http://schemas.microsoft.com/office/drawing/2014/main" id="{DEA34B74-2A99-578D-DDD7-4DDB28B7C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1934" y="6286520"/>
              <a:ext cx="1466018" cy="32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800" dirty="0">
                  <a:solidFill>
                    <a:schemeClr val="bg1"/>
                  </a:solidFill>
                </a:rPr>
                <a:t>لباس حوادث مايعات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727" name="Group 14">
            <a:extLst>
              <a:ext uri="{FF2B5EF4-FFF2-40B4-BE49-F238E27FC236}">
                <a16:creationId xmlns:a16="http://schemas.microsoft.com/office/drawing/2014/main" id="{80407109-5003-ED93-B3BE-90E20D6187C5}"/>
              </a:ext>
            </a:extLst>
          </p:cNvPr>
          <p:cNvGrpSpPr>
            <a:grpSpLocks/>
          </p:cNvGrpSpPr>
          <p:nvPr/>
        </p:nvGrpSpPr>
        <p:grpSpPr bwMode="auto">
          <a:xfrm>
            <a:off x="5355924" y="3258211"/>
            <a:ext cx="1755701" cy="3267200"/>
            <a:chOff x="6643702" y="3786190"/>
            <a:chExt cx="1471614" cy="2738453"/>
          </a:xfrm>
        </p:grpSpPr>
        <p:pic>
          <p:nvPicPr>
            <p:cNvPr id="30729" name="Picture 4" descr="Gas tight">
              <a:extLst>
                <a:ext uri="{FF2B5EF4-FFF2-40B4-BE49-F238E27FC236}">
                  <a16:creationId xmlns:a16="http://schemas.microsoft.com/office/drawing/2014/main" id="{11E85000-F856-AD4E-7732-238EB51A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3786190"/>
              <a:ext cx="1257300" cy="228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F8DE94BC-8FA3-9479-B557-501C946E9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702" y="6215082"/>
              <a:ext cx="1382858" cy="30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800" dirty="0">
                  <a:solidFill>
                    <a:schemeClr val="bg1"/>
                  </a:solidFill>
                </a:rPr>
                <a:t>لباس حوادث گازها 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728" name="Title 2">
            <a:extLst>
              <a:ext uri="{FF2B5EF4-FFF2-40B4-BE49-F238E27FC236}">
                <a16:creationId xmlns:a16="http://schemas.microsoft.com/office/drawing/2014/main" id="{068292F2-8B87-17B4-46DD-73F60220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sz="3200" dirty="0">
                <a:solidFill>
                  <a:srgbClr val="FF0000"/>
                </a:solidFill>
                <a:cs typeface="+mn-cs"/>
              </a:rPr>
              <a:t> </a:t>
            </a:r>
            <a:r>
              <a:rPr lang="fa-IR" altLang="en-US" sz="3200" b="1" dirty="0">
                <a:solidFill>
                  <a:srgbClr val="FF0000"/>
                </a:solidFill>
                <a:cs typeface="+mn-cs"/>
              </a:rPr>
              <a:t>گروه بندي لباس هازمت  از نظر</a:t>
            </a:r>
            <a:r>
              <a:rPr lang="en-US" altLang="en-US" sz="32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fa-IR" altLang="en-US" sz="3200" b="1" dirty="0">
                <a:solidFill>
                  <a:srgbClr val="FF0000"/>
                </a:solidFill>
                <a:cs typeface="+mn-cs"/>
              </a:rPr>
              <a:t>مصرف</a:t>
            </a:r>
            <a:endParaRPr lang="en-US" altLang="en-US" sz="3200" b="1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>
            <a:extLst>
              <a:ext uri="{FF2B5EF4-FFF2-40B4-BE49-F238E27FC236}">
                <a16:creationId xmlns:a16="http://schemas.microsoft.com/office/drawing/2014/main" id="{0962270B-E9F8-7005-5C4C-76D17AEB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sz="3200" b="1" dirty="0">
                <a:solidFill>
                  <a:srgbClr val="FF0000"/>
                </a:solidFill>
                <a:cs typeface="+mn-cs"/>
              </a:rPr>
              <a:t> گروه بندي لباس هازمت  از نظر</a:t>
            </a:r>
            <a:r>
              <a:rPr lang="en-US" altLang="en-US" sz="32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fa-IR" altLang="en-US" sz="3200" b="1" dirty="0">
                <a:solidFill>
                  <a:srgbClr val="FF0000"/>
                </a:solidFill>
                <a:cs typeface="+mn-cs"/>
              </a:rPr>
              <a:t>مصرف</a:t>
            </a:r>
            <a:endParaRPr lang="en-US" alt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9699" name="Content Placeholder 1">
            <a:extLst>
              <a:ext uri="{FF2B5EF4-FFF2-40B4-BE49-F238E27FC236}">
                <a16:creationId xmlns:a16="http://schemas.microsoft.com/office/drawing/2014/main" id="{C583F6BC-1423-4488-73AD-FCC62FAA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/>
          <a:lstStyle/>
          <a:p>
            <a:pPr algn="just" rtl="1"/>
            <a:r>
              <a:rPr lang="fa-IR" altLang="en-US" sz="2000" dirty="0">
                <a:solidFill>
                  <a:schemeClr val="bg1"/>
                </a:solidFill>
              </a:rPr>
              <a:t>.</a:t>
            </a:r>
            <a:r>
              <a:rPr lang="fa-IR" altLang="en-US" sz="2000" dirty="0" err="1">
                <a:solidFill>
                  <a:schemeClr val="bg1"/>
                </a:solidFill>
              </a:rPr>
              <a:t>يکبارمصرف</a:t>
            </a:r>
            <a:r>
              <a:rPr lang="en-US" altLang="en-US" sz="2000" dirty="0">
                <a:solidFill>
                  <a:schemeClr val="bg1"/>
                </a:solidFill>
              </a:rPr>
              <a:t>Disposable)) </a:t>
            </a:r>
            <a:r>
              <a:rPr lang="fa-IR" altLang="en-US" sz="2000" dirty="0">
                <a:solidFill>
                  <a:schemeClr val="bg1"/>
                </a:solidFill>
              </a:rPr>
              <a:t>))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just" rtl="1"/>
            <a:r>
              <a:rPr lang="fa-IR" altLang="en-US" sz="2000" dirty="0">
                <a:solidFill>
                  <a:schemeClr val="bg1"/>
                </a:solidFill>
              </a:rPr>
              <a:t>با عمر محدود بعد از چند بار استفاده(6 </a:t>
            </a:r>
            <a:r>
              <a:rPr lang="fa-IR" altLang="en-US" sz="2000" dirty="0" err="1">
                <a:solidFill>
                  <a:schemeClr val="bg1"/>
                </a:solidFill>
              </a:rPr>
              <a:t>الي</a:t>
            </a:r>
            <a:r>
              <a:rPr lang="fa-IR" altLang="en-US" sz="2000" dirty="0">
                <a:solidFill>
                  <a:schemeClr val="bg1"/>
                </a:solidFill>
              </a:rPr>
              <a:t> 8) </a:t>
            </a:r>
            <a:r>
              <a:rPr lang="fa-IR" altLang="en-US" sz="2000" dirty="0" err="1">
                <a:solidFill>
                  <a:schemeClr val="bg1"/>
                </a:solidFill>
              </a:rPr>
              <a:t>بايد</a:t>
            </a:r>
            <a:r>
              <a:rPr lang="fa-IR" altLang="en-US" sz="2000" dirty="0">
                <a:solidFill>
                  <a:schemeClr val="bg1"/>
                </a:solidFill>
              </a:rPr>
              <a:t> از </a:t>
            </a:r>
            <a:r>
              <a:rPr lang="fa-IR" altLang="en-US" sz="2000" dirty="0" err="1">
                <a:solidFill>
                  <a:schemeClr val="bg1"/>
                </a:solidFill>
              </a:rPr>
              <a:t>بين</a:t>
            </a:r>
            <a:r>
              <a:rPr lang="fa-IR" altLang="en-US" sz="2000" dirty="0">
                <a:solidFill>
                  <a:schemeClr val="bg1"/>
                </a:solidFill>
              </a:rPr>
              <a:t> برود.(</a:t>
            </a:r>
            <a:r>
              <a:rPr lang="en-US" altLang="en-US" sz="2000" dirty="0">
                <a:solidFill>
                  <a:schemeClr val="bg1"/>
                </a:solidFill>
              </a:rPr>
              <a:t>Limited Life)</a:t>
            </a:r>
            <a:r>
              <a:rPr lang="fa-IR" altLang="en-US" sz="2000" dirty="0">
                <a:solidFill>
                  <a:schemeClr val="bg1"/>
                </a:solidFill>
              </a:rPr>
              <a:t>))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just" rtl="1"/>
            <a:r>
              <a:rPr lang="fa-IR" altLang="en-US" sz="2000" dirty="0">
                <a:solidFill>
                  <a:schemeClr val="bg1"/>
                </a:solidFill>
              </a:rPr>
              <a:t>با </a:t>
            </a:r>
            <a:r>
              <a:rPr lang="fa-IR" altLang="en-US" sz="2000" dirty="0" err="1">
                <a:solidFill>
                  <a:schemeClr val="bg1"/>
                </a:solidFill>
              </a:rPr>
              <a:t>قابليت</a:t>
            </a:r>
            <a:r>
              <a:rPr lang="fa-IR" altLang="en-US" sz="2000" dirty="0">
                <a:solidFill>
                  <a:schemeClr val="bg1"/>
                </a:solidFill>
              </a:rPr>
              <a:t> استفاده مجدد.(</a:t>
            </a:r>
            <a:r>
              <a:rPr lang="en-US" altLang="en-US" sz="2000" dirty="0">
                <a:solidFill>
                  <a:schemeClr val="bg1"/>
                </a:solidFill>
              </a:rPr>
              <a:t>Reuse able)</a:t>
            </a:r>
            <a:r>
              <a:rPr lang="fa-IR" altLang="en-US" sz="2000" dirty="0">
                <a:solidFill>
                  <a:schemeClr val="bg1"/>
                </a:solidFill>
              </a:rPr>
              <a:t>))</a:t>
            </a:r>
            <a:endParaRPr lang="en-US" altLang="en-US" dirty="0">
              <a:solidFill>
                <a:schemeClr val="bg1"/>
              </a:solidFill>
              <a:cs typeface="Nazanin" panose="00000400000000000000" pitchFamily="2" charset="-78"/>
            </a:endParaRPr>
          </a:p>
          <a:p>
            <a:pPr algn="just" rtl="1"/>
            <a:endParaRPr lang="en-US" altLang="en-US" dirty="0">
              <a:solidFill>
                <a:schemeClr val="bg1"/>
              </a:solidFill>
              <a:cs typeface="Nazanin" panose="00000400000000000000" pitchFamily="2" charset="-78"/>
            </a:endParaRPr>
          </a:p>
        </p:txBody>
      </p:sp>
      <p:grpSp>
        <p:nvGrpSpPr>
          <p:cNvPr id="29702" name="Group 11">
            <a:extLst>
              <a:ext uri="{FF2B5EF4-FFF2-40B4-BE49-F238E27FC236}">
                <a16:creationId xmlns:a16="http://schemas.microsoft.com/office/drawing/2014/main" id="{502F1282-2AE3-3322-6427-98B2548E22B2}"/>
              </a:ext>
            </a:extLst>
          </p:cNvPr>
          <p:cNvGrpSpPr>
            <a:grpSpLocks/>
          </p:cNvGrpSpPr>
          <p:nvPr/>
        </p:nvGrpSpPr>
        <p:grpSpPr bwMode="auto">
          <a:xfrm>
            <a:off x="2306644" y="3722107"/>
            <a:ext cx="1695450" cy="3000423"/>
            <a:chOff x="2071670" y="3571876"/>
            <a:chExt cx="1381125" cy="2443977"/>
          </a:xfrm>
        </p:grpSpPr>
        <p:pic>
          <p:nvPicPr>
            <p:cNvPr id="29709" name="Picture 6" descr="Disposable suit">
              <a:extLst>
                <a:ext uri="{FF2B5EF4-FFF2-40B4-BE49-F238E27FC236}">
                  <a16:creationId xmlns:a16="http://schemas.microsoft.com/office/drawing/2014/main" id="{702C0C0B-0F86-4038-BBC4-1C008ADE5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0" y="3571876"/>
              <a:ext cx="1381125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Rectangle 7">
              <a:extLst>
                <a:ext uri="{FF2B5EF4-FFF2-40B4-BE49-F238E27FC236}">
                  <a16:creationId xmlns:a16="http://schemas.microsoft.com/office/drawing/2014/main" id="{A8E0BA45-9CE0-E9CE-1176-FF5E5FD0F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984" y="5715016"/>
              <a:ext cx="946979" cy="30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800">
                  <a:solidFill>
                    <a:schemeClr val="bg1"/>
                  </a:solidFill>
                  <a:cs typeface="Nazanin" panose="00000400000000000000" pitchFamily="2" charset="-78"/>
                </a:rPr>
                <a:t>يکبارمصرف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9703" name="Group 12">
            <a:extLst>
              <a:ext uri="{FF2B5EF4-FFF2-40B4-BE49-F238E27FC236}">
                <a16:creationId xmlns:a16="http://schemas.microsoft.com/office/drawing/2014/main" id="{E703D6C0-09DF-785D-12EA-0AC911AE25DF}"/>
              </a:ext>
            </a:extLst>
          </p:cNvPr>
          <p:cNvGrpSpPr>
            <a:grpSpLocks/>
          </p:cNvGrpSpPr>
          <p:nvPr/>
        </p:nvGrpSpPr>
        <p:grpSpPr bwMode="auto">
          <a:xfrm>
            <a:off x="5432073" y="3777442"/>
            <a:ext cx="1870075" cy="2902924"/>
            <a:chOff x="4357686" y="3643314"/>
            <a:chExt cx="1581150" cy="2455554"/>
          </a:xfrm>
        </p:grpSpPr>
        <p:pic>
          <p:nvPicPr>
            <p:cNvPr id="29707" name="Picture 4" descr="Limited life suit">
              <a:extLst>
                <a:ext uri="{FF2B5EF4-FFF2-40B4-BE49-F238E27FC236}">
                  <a16:creationId xmlns:a16="http://schemas.microsoft.com/office/drawing/2014/main" id="{C2C81957-090D-EAF6-8627-959F1A5DE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3643314"/>
              <a:ext cx="1581150" cy="200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Rectangle 8">
              <a:extLst>
                <a:ext uri="{FF2B5EF4-FFF2-40B4-BE49-F238E27FC236}">
                  <a16:creationId xmlns:a16="http://schemas.microsoft.com/office/drawing/2014/main" id="{4AF5E735-B912-6546-E052-302094E1A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786454"/>
              <a:ext cx="1083188" cy="31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800">
                  <a:solidFill>
                    <a:schemeClr val="bg1"/>
                  </a:solidFill>
                  <a:cs typeface="Nazanin" panose="00000400000000000000" pitchFamily="2" charset="-78"/>
                </a:rPr>
                <a:t>با عمر محدود 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29704" name="Group 13">
            <a:extLst>
              <a:ext uri="{FF2B5EF4-FFF2-40B4-BE49-F238E27FC236}">
                <a16:creationId xmlns:a16="http://schemas.microsoft.com/office/drawing/2014/main" id="{27CEC6D9-FA88-26FB-7462-AFC5148C6C82}"/>
              </a:ext>
            </a:extLst>
          </p:cNvPr>
          <p:cNvGrpSpPr>
            <a:grpSpLocks/>
          </p:cNvGrpSpPr>
          <p:nvPr/>
        </p:nvGrpSpPr>
        <p:grpSpPr bwMode="auto">
          <a:xfrm>
            <a:off x="8131177" y="3777442"/>
            <a:ext cx="1911416" cy="2768053"/>
            <a:chOff x="6715140" y="3571876"/>
            <a:chExt cx="1595440" cy="2555558"/>
          </a:xfrm>
        </p:grpSpPr>
        <p:pic>
          <p:nvPicPr>
            <p:cNvPr id="29705" name="Picture 2" descr="Reuseable suit">
              <a:extLst>
                <a:ext uri="{FF2B5EF4-FFF2-40B4-BE49-F238E27FC236}">
                  <a16:creationId xmlns:a16="http://schemas.microsoft.com/office/drawing/2014/main" id="{15C1CF12-31C9-24A9-DD66-6FA555C68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30" y="3571876"/>
              <a:ext cx="123825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Rectangle 9">
              <a:extLst>
                <a:ext uri="{FF2B5EF4-FFF2-40B4-BE49-F238E27FC236}">
                  <a16:creationId xmlns:a16="http://schemas.microsoft.com/office/drawing/2014/main" id="{9388423A-1C9F-C648-7F43-8A2FFC607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140" y="5786454"/>
              <a:ext cx="1486798" cy="34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a-IR" altLang="en-US" sz="1800">
                  <a:solidFill>
                    <a:schemeClr val="bg1"/>
                  </a:solidFill>
                  <a:cs typeface="Nazanin" panose="00000400000000000000" pitchFamily="2" charset="-78"/>
                </a:rPr>
                <a:t>با قابليت استفاده مجدد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2" y="0"/>
            <a:ext cx="9640135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157547C-9B36-4310-F87E-3B8ADFD3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5751"/>
            <a:ext cx="8229600" cy="766986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sz="3200" dirty="0">
                <a:cs typeface="+mn-cs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+mn-cs"/>
              </a:rPr>
              <a:t>راه های ورود عوامل شیمیایی به بدن</a:t>
            </a:r>
            <a:endParaRPr lang="en-US" sz="32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3373E9-F20C-D76E-1529-7A691023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25576"/>
            <a:ext cx="8229600" cy="4713288"/>
          </a:xfrm>
        </p:spPr>
        <p:txBody>
          <a:bodyPr>
            <a:normAutofit fontScale="92500" lnSpcReduction="20000"/>
          </a:bodyPr>
          <a:lstStyle/>
          <a:p>
            <a:pPr algn="just" rtl="1">
              <a:defRPr/>
            </a:pPr>
            <a:r>
              <a:rPr lang="fa-IR" dirty="0">
                <a:solidFill>
                  <a:schemeClr val="bg1"/>
                </a:solidFill>
              </a:rPr>
              <a:t> استنشاقی : </a:t>
            </a:r>
            <a:r>
              <a:rPr lang="ar-SA" dirty="0">
                <a:solidFill>
                  <a:schemeClr val="bg1"/>
                </a:solidFill>
              </a:rPr>
              <a:t>تنفس از راه بيني و ورود به ريه ها</a:t>
            </a:r>
          </a:p>
          <a:p>
            <a:pPr algn="just" rtl="1">
              <a:defRPr/>
            </a:pPr>
            <a:r>
              <a:rPr lang="fa-IR" dirty="0">
                <a:solidFill>
                  <a:schemeClr val="bg1"/>
                </a:solidFill>
              </a:rPr>
              <a:t> خوراکی : </a:t>
            </a:r>
            <a:r>
              <a:rPr lang="ar-SA" dirty="0">
                <a:solidFill>
                  <a:schemeClr val="bg1"/>
                </a:solidFill>
              </a:rPr>
              <a:t>بلعيدن از راه دهان و ورود به دهان، ناي، معده و روده ها و جذب خون شدن.</a:t>
            </a:r>
          </a:p>
          <a:p>
            <a:pPr algn="just" rtl="1">
              <a:defRPr/>
            </a:pPr>
            <a:r>
              <a:rPr lang="ar-SA" dirty="0">
                <a:solidFill>
                  <a:schemeClr val="bg1"/>
                </a:solidFill>
              </a:rPr>
              <a:t>پوست</a:t>
            </a:r>
            <a:r>
              <a:rPr lang="fa-IR" dirty="0">
                <a:solidFill>
                  <a:schemeClr val="bg1"/>
                </a:solidFill>
              </a:rPr>
              <a:t>ی </a:t>
            </a:r>
            <a:r>
              <a:rPr lang="ar-SA" dirty="0">
                <a:solidFill>
                  <a:schemeClr val="bg1"/>
                </a:solidFill>
              </a:rPr>
              <a:t>: پوست خارجي بدن يک لايه مقاوم جهت جلوگيري از ورود بسياري از آلودگي ها مي باشد ولي اين مقاومت بي نهايت نبوده و مواد خطرناک قادر هستند به پوست آسيب رسانده يا از آن عبور نمايند.</a:t>
            </a:r>
          </a:p>
          <a:p>
            <a:pPr algn="just" rtl="1">
              <a:buFont typeface="Wingdings" panose="05000000000000000000" pitchFamily="2" charset="2"/>
              <a:buNone/>
              <a:defRPr/>
            </a:pPr>
            <a:r>
              <a:rPr lang="fa-IR" b="1" dirty="0">
                <a:solidFill>
                  <a:schemeClr val="bg1"/>
                </a:solidFill>
              </a:rPr>
              <a:t>     </a:t>
            </a:r>
            <a:r>
              <a:rPr lang="ar-SA" b="1" dirty="0">
                <a:solidFill>
                  <a:schemeClr val="bg1"/>
                </a:solidFill>
              </a:rPr>
              <a:t>روشهاي آسيب به بدن انسان </a:t>
            </a:r>
          </a:p>
          <a:p>
            <a:pPr algn="just" rtl="1">
              <a:defRPr/>
            </a:pPr>
            <a:r>
              <a:rPr lang="ar-SA" b="1" dirty="0">
                <a:solidFill>
                  <a:schemeClr val="bg1"/>
                </a:solidFill>
              </a:rPr>
              <a:t>آسيب مستقيم</a:t>
            </a:r>
            <a:r>
              <a:rPr lang="ar-SA" dirty="0">
                <a:solidFill>
                  <a:schemeClr val="bg1"/>
                </a:solidFill>
              </a:rPr>
              <a:t>: خارش در بدن، خونريزي از دهان و بيني، اختلال سيستم هاي بدن، بي حسي و بيهوشي، مرگ</a:t>
            </a:r>
          </a:p>
          <a:p>
            <a:pPr algn="just" rtl="1">
              <a:defRPr/>
            </a:pPr>
            <a:r>
              <a:rPr lang="ar-SA" b="1" dirty="0">
                <a:solidFill>
                  <a:schemeClr val="bg1"/>
                </a:solidFill>
              </a:rPr>
              <a:t>آسيب هاي غير مستقيم</a:t>
            </a:r>
            <a:r>
              <a:rPr lang="ar-SA" dirty="0">
                <a:solidFill>
                  <a:schemeClr val="bg1"/>
                </a:solidFill>
              </a:rPr>
              <a:t>: آسيب در حس، سرطان، بيماري ترکيبي، جهش ژني، دگرگوني ژني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اعلام شعار محوری و روزشمار هفته نکوداشت پدافند غیرعامل سال 1402 | معاونت  آموزشی دانشگاه علوم پزشکی تهران">
            <a:extLst>
              <a:ext uri="{FF2B5EF4-FFF2-40B4-BE49-F238E27FC236}">
                <a16:creationId xmlns:a16="http://schemas.microsoft.com/office/drawing/2014/main" id="{A7146356-8F84-2798-D1DC-62EDB782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0889" r="5556" b="3778"/>
          <a:stretch>
            <a:fillRect/>
          </a:stretch>
        </p:blipFill>
        <p:spPr bwMode="auto">
          <a:xfrm>
            <a:off x="-147638" y="-106086"/>
            <a:ext cx="212883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7268"/>
            <a:ext cx="9905998" cy="66907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00B050"/>
                </a:solidFill>
                <a:cs typeface="+mn-cs"/>
              </a:rPr>
              <a:t>محدودیت ها و مشکلات تجهیزات حفاظت فردی </a:t>
            </a:r>
            <a:r>
              <a:rPr lang="en-US" b="1" dirty="0">
                <a:solidFill>
                  <a:srgbClr val="00B050"/>
                </a:solidFill>
                <a:cs typeface="+mn-cs"/>
              </a:rPr>
              <a:t>PPE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36701"/>
            <a:ext cx="9905999" cy="5452947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استرس فیزیولوژیک به خصوص استرس گرمایی و تنفسی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کاهش دید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محدودیت حرکتی و عملیاتی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مشکل ارتباط با دیگران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استرس روانی مانند تنگناهراسی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احساس ایمنی کاذب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4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>
            <a:extLst>
              <a:ext uri="{FF2B5EF4-FFF2-40B4-BE49-F238E27FC236}">
                <a16:creationId xmlns:a16="http://schemas.microsoft.com/office/drawing/2014/main" id="{B133DDFA-4A3F-690B-10DD-FD2707E8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b="1" dirty="0">
                <a:solidFill>
                  <a:schemeClr val="bg1"/>
                </a:solidFill>
              </a:rPr>
              <a:t>سيستم هاي تنفسي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2229" name="Picture 2" descr="ماسک پارچه ای فیلتر دار">
            <a:extLst>
              <a:ext uri="{FF2B5EF4-FFF2-40B4-BE49-F238E27FC236}">
                <a16:creationId xmlns:a16="http://schemas.microsoft.com/office/drawing/2014/main" id="{9A994689-2712-9E88-8A69-5AAA5CBB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14" y="1482389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6">
            <a:extLst>
              <a:ext uri="{FF2B5EF4-FFF2-40B4-BE49-F238E27FC236}">
                <a16:creationId xmlns:a16="http://schemas.microsoft.com/office/drawing/2014/main" id="{BC03DDCE-6520-840A-6F9F-86ECEAD9C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189" y="3612418"/>
            <a:ext cx="288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400" b="1" dirty="0">
                <a:solidFill>
                  <a:schemeClr val="bg1"/>
                </a:solidFill>
              </a:rPr>
              <a:t>ماسک پارچه اي فيلتر دار 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2231" name="Picture 4" descr="ماسک های پارچه ای">
            <a:extLst>
              <a:ext uri="{FF2B5EF4-FFF2-40B4-BE49-F238E27FC236}">
                <a16:creationId xmlns:a16="http://schemas.microsoft.com/office/drawing/2014/main" id="{A4269FEA-8AEC-E2E8-5C41-F6230A71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2" y="1615679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6" descr="ماسک لاستیکی نیم صورت">
            <a:extLst>
              <a:ext uri="{FF2B5EF4-FFF2-40B4-BE49-F238E27FC236}">
                <a16:creationId xmlns:a16="http://schemas.microsoft.com/office/drawing/2014/main" id="{DEC84D7D-E222-ABDB-C884-A32A2E6C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83" y="4125542"/>
            <a:ext cx="28527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Rectangle 9">
            <a:extLst>
              <a:ext uri="{FF2B5EF4-FFF2-40B4-BE49-F238E27FC236}">
                <a16:creationId xmlns:a16="http://schemas.microsoft.com/office/drawing/2014/main" id="{E520082E-C991-65F6-39B0-0D590AE7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603" y="5800095"/>
            <a:ext cx="3019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400" b="1" dirty="0">
                <a:solidFill>
                  <a:schemeClr val="bg1"/>
                </a:solidFill>
              </a:rPr>
              <a:t>ماسک </a:t>
            </a:r>
            <a:r>
              <a:rPr lang="fa-IR" altLang="en-US" sz="2400" b="1" dirty="0" err="1">
                <a:solidFill>
                  <a:schemeClr val="bg1"/>
                </a:solidFill>
              </a:rPr>
              <a:t>لاستيکي</a:t>
            </a:r>
            <a:r>
              <a:rPr lang="fa-IR" altLang="en-US" sz="2400" b="1" dirty="0">
                <a:solidFill>
                  <a:schemeClr val="bg1"/>
                </a:solidFill>
              </a:rPr>
              <a:t> </a:t>
            </a:r>
            <a:r>
              <a:rPr lang="fa-IR" altLang="en-US" sz="2400" b="1" dirty="0" err="1">
                <a:solidFill>
                  <a:schemeClr val="bg1"/>
                </a:solidFill>
              </a:rPr>
              <a:t>نيم</a:t>
            </a:r>
            <a:r>
              <a:rPr lang="fa-IR" altLang="en-US" sz="2400" b="1" dirty="0">
                <a:solidFill>
                  <a:schemeClr val="bg1"/>
                </a:solidFill>
              </a:rPr>
              <a:t> صورت 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2234" name="Picture 8" descr="ماسک نیم صورت کارتریج دار">
            <a:extLst>
              <a:ext uri="{FF2B5EF4-FFF2-40B4-BE49-F238E27FC236}">
                <a16:creationId xmlns:a16="http://schemas.microsoft.com/office/drawing/2014/main" id="{8D8EF5E5-5001-C768-2B7A-C44BD7E0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52" y="38433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Rectangle 11">
            <a:extLst>
              <a:ext uri="{FF2B5EF4-FFF2-40B4-BE49-F238E27FC236}">
                <a16:creationId xmlns:a16="http://schemas.microsoft.com/office/drawing/2014/main" id="{217EB6C2-F347-BD35-D97C-AFCE118DF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858" y="6102835"/>
            <a:ext cx="326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400" b="1" dirty="0">
                <a:solidFill>
                  <a:schemeClr val="bg1"/>
                </a:solidFill>
              </a:rPr>
              <a:t>ماسک </a:t>
            </a:r>
            <a:r>
              <a:rPr lang="fa-IR" altLang="en-US" sz="2400" b="1" dirty="0" err="1">
                <a:solidFill>
                  <a:schemeClr val="bg1"/>
                </a:solidFill>
              </a:rPr>
              <a:t>نيم</a:t>
            </a:r>
            <a:r>
              <a:rPr lang="fa-IR" altLang="en-US" sz="2400" b="1" dirty="0">
                <a:solidFill>
                  <a:schemeClr val="bg1"/>
                </a:solidFill>
              </a:rPr>
              <a:t> صورت </a:t>
            </a:r>
            <a:r>
              <a:rPr lang="fa-IR" altLang="en-US" sz="2400" b="1" dirty="0" err="1">
                <a:solidFill>
                  <a:schemeClr val="bg1"/>
                </a:solidFill>
              </a:rPr>
              <a:t>کارتريج</a:t>
            </a:r>
            <a:r>
              <a:rPr lang="fa-IR" altLang="en-US" sz="2400" b="1" dirty="0">
                <a:solidFill>
                  <a:schemeClr val="bg1"/>
                </a:solidFill>
              </a:rPr>
              <a:t> دار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2236" name="Picture 10" descr="ماسک هوا">
            <a:extLst>
              <a:ext uri="{FF2B5EF4-FFF2-40B4-BE49-F238E27FC236}">
                <a16:creationId xmlns:a16="http://schemas.microsoft.com/office/drawing/2014/main" id="{FE7D9F51-8F39-5E2D-9050-92CDDAAE5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53055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Rectangle 13">
            <a:extLst>
              <a:ext uri="{FF2B5EF4-FFF2-40B4-BE49-F238E27FC236}">
                <a16:creationId xmlns:a16="http://schemas.microsoft.com/office/drawing/2014/main" id="{C5333F8F-DBA4-7D1B-C7AD-00220F44E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020" y="6008501"/>
            <a:ext cx="136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400" b="1" dirty="0">
                <a:solidFill>
                  <a:schemeClr val="bg1"/>
                </a:solidFill>
              </a:rPr>
              <a:t>ماسک هوا 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2238" name="Picture 12" descr="ماسک نیم صورت با شلنگ هوا">
            <a:extLst>
              <a:ext uri="{FF2B5EF4-FFF2-40B4-BE49-F238E27FC236}">
                <a16:creationId xmlns:a16="http://schemas.microsoft.com/office/drawing/2014/main" id="{A53F078C-ECEF-45C7-2450-A5811FC4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78" y="3728408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1CAB87A6-8DF7-22E3-F384-7752B59E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0213"/>
            <a:ext cx="9905998" cy="1478570"/>
          </a:xfrm>
        </p:spPr>
        <p:txBody>
          <a:bodyPr/>
          <a:lstStyle/>
          <a:p>
            <a:pPr algn="ctr"/>
            <a:r>
              <a:rPr lang="fa-IR" altLang="en-US" b="1" dirty="0">
                <a:solidFill>
                  <a:srgbClr val="FF0000"/>
                </a:solidFill>
                <a:cs typeface="+mn-cs"/>
              </a:rPr>
              <a:t>سيستم هاي تنفسي</a:t>
            </a:r>
            <a:endParaRPr lang="en-US" altLang="en-US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53253" name="Picture 2" descr="ماسک تمام صورت کارتریج دار">
            <a:extLst>
              <a:ext uri="{FF2B5EF4-FFF2-40B4-BE49-F238E27FC236}">
                <a16:creationId xmlns:a16="http://schemas.microsoft.com/office/drawing/2014/main" id="{8BB8DD25-74E0-17B8-41A3-38AA5E1F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785938"/>
            <a:ext cx="2000251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6A74A27B-AB9C-00CC-D686-345359220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714750"/>
            <a:ext cx="2914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000" b="1">
                <a:solidFill>
                  <a:schemeClr val="bg1"/>
                </a:solidFill>
              </a:rPr>
              <a:t>ماسک تمام صورت کارتريج دار 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pic>
        <p:nvPicPr>
          <p:cNvPr id="53255" name="Picture 4" descr="ماسک فیلتر دار با شلنگ هوا">
            <a:extLst>
              <a:ext uri="{FF2B5EF4-FFF2-40B4-BE49-F238E27FC236}">
                <a16:creationId xmlns:a16="http://schemas.microsoft.com/office/drawing/2014/main" id="{BD04D4BE-63C5-66BA-2774-F2BE362F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785938"/>
            <a:ext cx="27622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8">
            <a:extLst>
              <a:ext uri="{FF2B5EF4-FFF2-40B4-BE49-F238E27FC236}">
                <a16:creationId xmlns:a16="http://schemas.microsoft.com/office/drawing/2014/main" id="{1F5731EE-3230-05FF-7480-0C32EAC2E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71875"/>
            <a:ext cx="2732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000" b="1">
                <a:solidFill>
                  <a:schemeClr val="bg1"/>
                </a:solidFill>
              </a:rPr>
              <a:t>ماسک فيلتر دار با شلنگ هوا 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pic>
        <p:nvPicPr>
          <p:cNvPr id="53257" name="Picture 6" descr="ماسک تنفسی ضد سرب">
            <a:extLst>
              <a:ext uri="{FF2B5EF4-FFF2-40B4-BE49-F238E27FC236}">
                <a16:creationId xmlns:a16="http://schemas.microsoft.com/office/drawing/2014/main" id="{EB27234E-8631-11BE-A357-E9DBE63D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1" y="1764508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Rectangle 10">
            <a:extLst>
              <a:ext uri="{FF2B5EF4-FFF2-40B4-BE49-F238E27FC236}">
                <a16:creationId xmlns:a16="http://schemas.microsoft.com/office/drawing/2014/main" id="{A9C91807-10AF-AA2E-38EA-2124958CD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9" y="3714750"/>
            <a:ext cx="216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000" b="1">
                <a:solidFill>
                  <a:schemeClr val="bg1"/>
                </a:solidFill>
              </a:rPr>
              <a:t>ماسک تنفسي ضد سرب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pic>
        <p:nvPicPr>
          <p:cNvPr id="53259" name="Picture 8" descr="ماسک تمام صورت ضد بخار">
            <a:extLst>
              <a:ext uri="{FF2B5EF4-FFF2-40B4-BE49-F238E27FC236}">
                <a16:creationId xmlns:a16="http://schemas.microsoft.com/office/drawing/2014/main" id="{DAFC86A1-A9BD-5C78-3DA2-DF7E595A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4195713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2">
            <a:extLst>
              <a:ext uri="{FF2B5EF4-FFF2-40B4-BE49-F238E27FC236}">
                <a16:creationId xmlns:a16="http://schemas.microsoft.com/office/drawing/2014/main" id="{DB78C46E-3E92-C228-5A55-EC632AF8D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244" y="6177886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000" b="1" dirty="0">
                <a:solidFill>
                  <a:schemeClr val="bg1"/>
                </a:solidFill>
              </a:rPr>
              <a:t>ماسک تمام صورت ضد بخار 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3261" name="Picture 10" descr="ماسک با کپسول هوا">
            <a:extLst>
              <a:ext uri="{FF2B5EF4-FFF2-40B4-BE49-F238E27FC236}">
                <a16:creationId xmlns:a16="http://schemas.microsoft.com/office/drawing/2014/main" id="{23CF52A3-AE23-A6C8-F446-523D5A1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6" y="4114801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Rectangle 14">
            <a:extLst>
              <a:ext uri="{FF2B5EF4-FFF2-40B4-BE49-F238E27FC236}">
                <a16:creationId xmlns:a16="http://schemas.microsoft.com/office/drawing/2014/main" id="{E30CABED-2916-8967-3777-F5EDDBA7F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731" y="5964886"/>
            <a:ext cx="198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000" b="1" dirty="0">
                <a:solidFill>
                  <a:schemeClr val="bg1"/>
                </a:solidFill>
              </a:rPr>
              <a:t>ماسک با کپسول هوا 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3263" name="Picture 12" descr="ماسک بخارات سمی">
            <a:extLst>
              <a:ext uri="{FF2B5EF4-FFF2-40B4-BE49-F238E27FC236}">
                <a16:creationId xmlns:a16="http://schemas.microsoft.com/office/drawing/2014/main" id="{A4D199A2-AC65-E2DA-2700-B9B47B74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7" y="4214814"/>
            <a:ext cx="2000251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Rectangle 16">
            <a:extLst>
              <a:ext uri="{FF2B5EF4-FFF2-40B4-BE49-F238E27FC236}">
                <a16:creationId xmlns:a16="http://schemas.microsoft.com/office/drawing/2014/main" id="{32EF62CC-6102-0967-ED32-BFCE2F122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5643563"/>
            <a:ext cx="1868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000" b="1">
                <a:solidFill>
                  <a:schemeClr val="bg1"/>
                </a:solidFill>
              </a:rPr>
              <a:t>ماسک بخارات سمي</a:t>
            </a:r>
            <a:endParaRPr lang="en-US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>
            <a:extLst>
              <a:ext uri="{FF2B5EF4-FFF2-40B4-BE49-F238E27FC236}">
                <a16:creationId xmlns:a16="http://schemas.microsoft.com/office/drawing/2014/main" id="{FEDD3369-9B52-5362-C3E1-749E5128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92" y="263954"/>
            <a:ext cx="9905998" cy="1478570"/>
          </a:xfrm>
        </p:spPr>
        <p:txBody>
          <a:bodyPr/>
          <a:lstStyle/>
          <a:p>
            <a:pPr algn="ctr" rtl="1"/>
            <a:r>
              <a:rPr lang="fa-IR" altLang="en-US" sz="3200" b="1" dirty="0">
                <a:solidFill>
                  <a:srgbClr val="FF0000"/>
                </a:solidFill>
                <a:cs typeface="+mn-cs"/>
              </a:rPr>
              <a:t>نکاتی در استفاده ازلباسهاي حفاظت شيميايي</a:t>
            </a:r>
            <a:endParaRPr lang="en-US" altLang="en-US" sz="3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50179" name="Content Placeholder 1">
            <a:extLst>
              <a:ext uri="{FF2B5EF4-FFF2-40B4-BE49-F238E27FC236}">
                <a16:creationId xmlns:a16="http://schemas.microsoft.com/office/drawing/2014/main" id="{7E220AE5-ACB3-6762-3FA4-65C55798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14" y="1500188"/>
            <a:ext cx="8715375" cy="5357812"/>
          </a:xfrm>
        </p:spPr>
        <p:txBody>
          <a:bodyPr>
            <a:normAutofit fontScale="92500" lnSpcReduction="20000"/>
          </a:bodyPr>
          <a:lstStyle/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•  قبل از استفاده از </a:t>
            </a:r>
            <a:r>
              <a:rPr lang="fa-IR" altLang="en-US" sz="2000" b="1" dirty="0" err="1">
                <a:solidFill>
                  <a:schemeClr val="bg1"/>
                </a:solidFill>
              </a:rPr>
              <a:t>لباسهاي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حفاظتي</a:t>
            </a:r>
            <a:r>
              <a:rPr lang="fa-IR" altLang="en-US" sz="2000" b="1" dirty="0">
                <a:solidFill>
                  <a:schemeClr val="bg1"/>
                </a:solidFill>
              </a:rPr>
              <a:t> آب </a:t>
            </a:r>
            <a:r>
              <a:rPr lang="fa-IR" altLang="en-US" sz="2000" b="1" dirty="0" err="1">
                <a:solidFill>
                  <a:schemeClr val="bg1"/>
                </a:solidFill>
              </a:rPr>
              <a:t>کافي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نوشيده</a:t>
            </a:r>
            <a:r>
              <a:rPr lang="fa-IR" altLang="en-US" sz="2000" b="1" dirty="0">
                <a:solidFill>
                  <a:schemeClr val="bg1"/>
                </a:solidFill>
              </a:rPr>
              <a:t> شود.</a:t>
            </a:r>
          </a:p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•  </a:t>
            </a:r>
            <a:r>
              <a:rPr lang="fa-IR" altLang="en-US" sz="2000" b="1" dirty="0" err="1">
                <a:solidFill>
                  <a:schemeClr val="bg1"/>
                </a:solidFill>
              </a:rPr>
              <a:t>کساني</a:t>
            </a:r>
            <a:r>
              <a:rPr lang="fa-IR" altLang="en-US" sz="2000" b="1" dirty="0">
                <a:solidFill>
                  <a:schemeClr val="bg1"/>
                </a:solidFill>
              </a:rPr>
              <a:t> که </a:t>
            </a:r>
            <a:r>
              <a:rPr lang="fa-IR" altLang="en-US" sz="2000" b="1" dirty="0" err="1">
                <a:solidFill>
                  <a:schemeClr val="bg1"/>
                </a:solidFill>
              </a:rPr>
              <a:t>لباسهاي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حفاظتي</a:t>
            </a:r>
            <a:r>
              <a:rPr lang="fa-IR" altLang="en-US" sz="2000" b="1" dirty="0">
                <a:solidFill>
                  <a:schemeClr val="bg1"/>
                </a:solidFill>
              </a:rPr>
              <a:t> را </a:t>
            </a:r>
            <a:r>
              <a:rPr lang="fa-IR" altLang="en-US" sz="2000" b="1" dirty="0" err="1">
                <a:solidFill>
                  <a:schemeClr val="bg1"/>
                </a:solidFill>
              </a:rPr>
              <a:t>مي</a:t>
            </a:r>
            <a:r>
              <a:rPr lang="fa-IR" altLang="en-US" sz="2000" b="1" dirty="0">
                <a:solidFill>
                  <a:schemeClr val="bg1"/>
                </a:solidFill>
              </a:rPr>
              <a:t> پوشند </a:t>
            </a:r>
            <a:r>
              <a:rPr lang="fa-IR" altLang="en-US" sz="2000" b="1" dirty="0" err="1">
                <a:solidFill>
                  <a:schemeClr val="bg1"/>
                </a:solidFill>
              </a:rPr>
              <a:t>نياز</a:t>
            </a:r>
            <a:r>
              <a:rPr lang="fa-IR" altLang="en-US" sz="2000" b="1" dirty="0">
                <a:solidFill>
                  <a:schemeClr val="bg1"/>
                </a:solidFill>
              </a:rPr>
              <a:t> به </a:t>
            </a:r>
            <a:r>
              <a:rPr lang="fa-IR" altLang="en-US" sz="2000" b="1" dirty="0" err="1">
                <a:solidFill>
                  <a:schemeClr val="bg1"/>
                </a:solidFill>
              </a:rPr>
              <a:t>يکنفر</a:t>
            </a:r>
            <a:r>
              <a:rPr lang="fa-IR" altLang="en-US" sz="2000" b="1" dirty="0">
                <a:solidFill>
                  <a:schemeClr val="bg1"/>
                </a:solidFill>
              </a:rPr>
              <a:t> کمک دارند.</a:t>
            </a:r>
          </a:p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•  قبل از استفاده از </a:t>
            </a:r>
            <a:r>
              <a:rPr lang="fa-IR" altLang="en-US" sz="2000" b="1" dirty="0" err="1">
                <a:solidFill>
                  <a:schemeClr val="bg1"/>
                </a:solidFill>
              </a:rPr>
              <a:t>لباسها</a:t>
            </a:r>
            <a:r>
              <a:rPr lang="fa-IR" altLang="en-US" sz="2000" b="1" dirty="0">
                <a:solidFill>
                  <a:schemeClr val="bg1"/>
                </a:solidFill>
              </a:rPr>
              <a:t>، افراد نسبت به </a:t>
            </a:r>
            <a:r>
              <a:rPr lang="fa-IR" altLang="en-US" sz="2000" b="1" dirty="0" err="1">
                <a:solidFill>
                  <a:schemeClr val="bg1"/>
                </a:solidFill>
              </a:rPr>
              <a:t>کاري</a:t>
            </a:r>
            <a:r>
              <a:rPr lang="fa-IR" altLang="en-US" sz="2000" b="1" dirty="0">
                <a:solidFill>
                  <a:schemeClr val="bg1"/>
                </a:solidFill>
              </a:rPr>
              <a:t> که </a:t>
            </a:r>
            <a:r>
              <a:rPr lang="fa-IR" altLang="en-US" sz="2000" b="1" dirty="0" err="1">
                <a:solidFill>
                  <a:schemeClr val="bg1"/>
                </a:solidFill>
              </a:rPr>
              <a:t>بايد</a:t>
            </a:r>
            <a:r>
              <a:rPr lang="fa-IR" altLang="en-US" sz="2000" b="1" dirty="0">
                <a:solidFill>
                  <a:schemeClr val="bg1"/>
                </a:solidFill>
              </a:rPr>
              <a:t> انجام دهند </a:t>
            </a:r>
            <a:r>
              <a:rPr lang="fa-IR" altLang="en-US" sz="2000" b="1" dirty="0" err="1">
                <a:solidFill>
                  <a:schemeClr val="bg1"/>
                </a:solidFill>
              </a:rPr>
              <a:t>توجيه</a:t>
            </a:r>
            <a:r>
              <a:rPr lang="fa-IR" altLang="en-US" sz="2000" b="1" dirty="0">
                <a:solidFill>
                  <a:schemeClr val="bg1"/>
                </a:solidFill>
              </a:rPr>
              <a:t> شوند.</a:t>
            </a:r>
          </a:p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•  قبل از </a:t>
            </a:r>
            <a:r>
              <a:rPr lang="fa-IR" altLang="en-US" sz="2000" b="1" dirty="0" err="1">
                <a:solidFill>
                  <a:schemeClr val="bg1"/>
                </a:solidFill>
              </a:rPr>
              <a:t>کشيدن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زيپ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لباسها</a:t>
            </a:r>
            <a:r>
              <a:rPr lang="fa-IR" altLang="en-US" sz="2000" b="1" dirty="0">
                <a:solidFill>
                  <a:schemeClr val="bg1"/>
                </a:solidFill>
              </a:rPr>
              <a:t> به بالا، </a:t>
            </a:r>
            <a:r>
              <a:rPr lang="fa-IR" altLang="en-US" sz="2000" b="1" dirty="0" err="1">
                <a:solidFill>
                  <a:schemeClr val="bg1"/>
                </a:solidFill>
              </a:rPr>
              <a:t>شيرسيلندر</a:t>
            </a:r>
            <a:r>
              <a:rPr lang="fa-IR" altLang="en-US" sz="2000" b="1" dirty="0">
                <a:solidFill>
                  <a:schemeClr val="bg1"/>
                </a:solidFill>
              </a:rPr>
              <a:t> دستگاه </a:t>
            </a:r>
            <a:r>
              <a:rPr lang="fa-IR" altLang="en-US" sz="2000" b="1" dirty="0" err="1">
                <a:solidFill>
                  <a:schemeClr val="bg1"/>
                </a:solidFill>
              </a:rPr>
              <a:t>تنفسي</a:t>
            </a:r>
            <a:r>
              <a:rPr lang="fa-IR" altLang="en-US" sz="2000" b="1" dirty="0">
                <a:solidFill>
                  <a:schemeClr val="bg1"/>
                </a:solidFill>
              </a:rPr>
              <a:t> افراد </a:t>
            </a:r>
            <a:r>
              <a:rPr lang="fa-IR" altLang="en-US" sz="2000" b="1" dirty="0" err="1">
                <a:solidFill>
                  <a:schemeClr val="bg1"/>
                </a:solidFill>
              </a:rPr>
              <a:t>کاملأ</a:t>
            </a:r>
            <a:r>
              <a:rPr lang="fa-IR" altLang="en-US" sz="2000" b="1" dirty="0">
                <a:solidFill>
                  <a:schemeClr val="bg1"/>
                </a:solidFill>
              </a:rPr>
              <a:t> باز باشد.</a:t>
            </a:r>
          </a:p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•  </a:t>
            </a:r>
            <a:r>
              <a:rPr lang="fa-IR" altLang="en-US" sz="2000" b="1" dirty="0" err="1">
                <a:solidFill>
                  <a:schemeClr val="bg1"/>
                </a:solidFill>
              </a:rPr>
              <a:t>براي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جلوگيري</a:t>
            </a:r>
            <a:r>
              <a:rPr lang="fa-IR" altLang="en-US" sz="2000" b="1" dirty="0">
                <a:solidFill>
                  <a:schemeClr val="bg1"/>
                </a:solidFill>
              </a:rPr>
              <a:t> از </a:t>
            </a:r>
            <a:r>
              <a:rPr lang="fa-IR" altLang="en-US" sz="2000" b="1" dirty="0" err="1">
                <a:solidFill>
                  <a:schemeClr val="bg1"/>
                </a:solidFill>
              </a:rPr>
              <a:t>فشارهاي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حرارتي</a:t>
            </a:r>
            <a:r>
              <a:rPr lang="fa-IR" altLang="en-US" sz="2000" b="1" dirty="0">
                <a:solidFill>
                  <a:schemeClr val="bg1"/>
                </a:solidFill>
              </a:rPr>
              <a:t> حداکثر زمان کارکرد شخص در </a:t>
            </a:r>
            <a:r>
              <a:rPr lang="fa-IR" altLang="en-US" sz="2000" b="1" dirty="0" err="1">
                <a:solidFill>
                  <a:schemeClr val="bg1"/>
                </a:solidFill>
              </a:rPr>
              <a:t>اين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لباسها</a:t>
            </a:r>
            <a:r>
              <a:rPr lang="fa-IR" altLang="en-US" sz="2000" b="1" dirty="0">
                <a:solidFill>
                  <a:schemeClr val="bg1"/>
                </a:solidFill>
              </a:rPr>
              <a:t> 20 </a:t>
            </a:r>
            <a:r>
              <a:rPr lang="fa-IR" altLang="en-US" sz="2000" b="1" dirty="0" err="1">
                <a:solidFill>
                  <a:schemeClr val="bg1"/>
                </a:solidFill>
              </a:rPr>
              <a:t>دقيقه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مي</a:t>
            </a:r>
            <a:r>
              <a:rPr lang="fa-IR" altLang="en-US" sz="2000" b="1" dirty="0">
                <a:solidFill>
                  <a:schemeClr val="bg1"/>
                </a:solidFill>
              </a:rPr>
              <a:t> باشد.</a:t>
            </a:r>
          </a:p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• از پوشش </a:t>
            </a:r>
            <a:r>
              <a:rPr lang="fa-IR" altLang="en-US" sz="2000" b="1" dirty="0" err="1">
                <a:solidFill>
                  <a:schemeClr val="bg1"/>
                </a:solidFill>
              </a:rPr>
              <a:t>محافظتي</a:t>
            </a:r>
            <a:r>
              <a:rPr lang="fa-IR" altLang="en-US" sz="2000" b="1" dirty="0">
                <a:solidFill>
                  <a:schemeClr val="bg1"/>
                </a:solidFill>
              </a:rPr>
              <a:t> سر </a:t>
            </a:r>
            <a:r>
              <a:rPr lang="fa-IR" altLang="en-US" sz="2000" b="1" dirty="0" err="1">
                <a:solidFill>
                  <a:schemeClr val="bg1"/>
                </a:solidFill>
              </a:rPr>
              <a:t>بايد</a:t>
            </a:r>
            <a:r>
              <a:rPr lang="fa-IR" altLang="en-US" sz="2000" b="1" dirty="0">
                <a:solidFill>
                  <a:schemeClr val="bg1"/>
                </a:solidFill>
              </a:rPr>
              <a:t> هر </a:t>
            </a:r>
            <a:r>
              <a:rPr lang="fa-IR" altLang="en-US" sz="2000" b="1" dirty="0" err="1">
                <a:solidFill>
                  <a:schemeClr val="bg1"/>
                </a:solidFill>
              </a:rPr>
              <a:t>زماني</a:t>
            </a:r>
            <a:r>
              <a:rPr lang="fa-IR" altLang="en-US" sz="2000" b="1" dirty="0">
                <a:solidFill>
                  <a:schemeClr val="bg1"/>
                </a:solidFill>
              </a:rPr>
              <a:t> که </a:t>
            </a:r>
            <a:r>
              <a:rPr lang="fa-IR" altLang="en-US" sz="2000" b="1" dirty="0" err="1">
                <a:solidFill>
                  <a:schemeClr val="bg1"/>
                </a:solidFill>
              </a:rPr>
              <a:t>لباسهاي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حفاظتي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پوشيده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مي</a:t>
            </a:r>
            <a:r>
              <a:rPr lang="fa-IR" altLang="en-US" sz="2000" b="1" dirty="0">
                <a:solidFill>
                  <a:schemeClr val="bg1"/>
                </a:solidFill>
              </a:rPr>
              <a:t> شود استفاده شود.</a:t>
            </a:r>
          </a:p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•  هر جا احتمال آتش </a:t>
            </a:r>
            <a:r>
              <a:rPr lang="fa-IR" altLang="en-US" sz="2000" b="1" dirty="0" err="1">
                <a:solidFill>
                  <a:schemeClr val="bg1"/>
                </a:solidFill>
              </a:rPr>
              <a:t>سوزي</a:t>
            </a:r>
            <a:r>
              <a:rPr lang="fa-IR" altLang="en-US" sz="2000" b="1" dirty="0">
                <a:solidFill>
                  <a:schemeClr val="bg1"/>
                </a:solidFill>
              </a:rPr>
              <a:t> باشد </a:t>
            </a:r>
            <a:r>
              <a:rPr lang="fa-IR" altLang="en-US" sz="2000" b="1" dirty="0" err="1">
                <a:solidFill>
                  <a:schemeClr val="bg1"/>
                </a:solidFill>
              </a:rPr>
              <a:t>بايد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لباسهاي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حريق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زير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لباسهاي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هازمت</a:t>
            </a:r>
            <a:r>
              <a:rPr lang="fa-IR" altLang="en-US" sz="20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 err="1">
                <a:solidFill>
                  <a:schemeClr val="bg1"/>
                </a:solidFill>
              </a:rPr>
              <a:t>پوشيده</a:t>
            </a:r>
            <a:r>
              <a:rPr lang="fa-IR" altLang="en-US" sz="2000" b="1" dirty="0">
                <a:solidFill>
                  <a:schemeClr val="bg1"/>
                </a:solidFill>
              </a:rPr>
              <a:t> شود.</a:t>
            </a:r>
          </a:p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•  </a:t>
            </a:r>
            <a:r>
              <a:rPr lang="fa-IR" altLang="en-US" sz="2000" b="1" dirty="0" err="1">
                <a:solidFill>
                  <a:schemeClr val="bg1"/>
                </a:solidFill>
              </a:rPr>
              <a:t>تاثيرات</a:t>
            </a:r>
            <a:r>
              <a:rPr lang="fa-IR" altLang="en-US" sz="2000" b="1" dirty="0">
                <a:solidFill>
                  <a:schemeClr val="bg1"/>
                </a:solidFill>
              </a:rPr>
              <a:t> سرما بر </a:t>
            </a:r>
            <a:r>
              <a:rPr lang="fa-IR" altLang="en-US" sz="2000" b="1" dirty="0" err="1">
                <a:solidFill>
                  <a:schemeClr val="bg1"/>
                </a:solidFill>
              </a:rPr>
              <a:t>روي</a:t>
            </a:r>
            <a:r>
              <a:rPr lang="fa-IR" altLang="en-US" sz="2000" b="1" dirty="0">
                <a:solidFill>
                  <a:schemeClr val="bg1"/>
                </a:solidFill>
              </a:rPr>
              <a:t> اشخاص، در </a:t>
            </a:r>
            <a:r>
              <a:rPr lang="fa-IR" altLang="en-US" sz="2000" b="1" dirty="0" err="1">
                <a:solidFill>
                  <a:schemeClr val="bg1"/>
                </a:solidFill>
              </a:rPr>
              <a:t>حوادثي</a:t>
            </a:r>
            <a:r>
              <a:rPr lang="fa-IR" altLang="en-US" sz="2000" b="1" dirty="0">
                <a:solidFill>
                  <a:schemeClr val="bg1"/>
                </a:solidFill>
              </a:rPr>
              <a:t> که </a:t>
            </a:r>
            <a:r>
              <a:rPr lang="fa-IR" altLang="en-US" sz="2000" b="1" dirty="0" err="1">
                <a:solidFill>
                  <a:schemeClr val="bg1"/>
                </a:solidFill>
              </a:rPr>
              <a:t>سرمازا</a:t>
            </a:r>
            <a:r>
              <a:rPr lang="fa-IR" altLang="en-US" sz="2000" b="1" dirty="0">
                <a:solidFill>
                  <a:schemeClr val="bg1"/>
                </a:solidFill>
              </a:rPr>
              <a:t> هستند </a:t>
            </a:r>
            <a:r>
              <a:rPr lang="fa-IR" altLang="en-US" sz="2000" b="1" dirty="0" err="1">
                <a:solidFill>
                  <a:schemeClr val="bg1"/>
                </a:solidFill>
              </a:rPr>
              <a:t>بايد</a:t>
            </a:r>
            <a:r>
              <a:rPr lang="fa-IR" altLang="en-US" sz="2000" b="1" dirty="0">
                <a:solidFill>
                  <a:schemeClr val="bg1"/>
                </a:solidFill>
              </a:rPr>
              <a:t> مورد توجه قرار </a:t>
            </a:r>
            <a:r>
              <a:rPr lang="fa-IR" altLang="en-US" sz="2000" b="1" dirty="0" err="1">
                <a:solidFill>
                  <a:schemeClr val="bg1"/>
                </a:solidFill>
              </a:rPr>
              <a:t>گيرد</a:t>
            </a:r>
            <a:r>
              <a:rPr lang="fa-IR" altLang="en-US" sz="2000" b="1" dirty="0">
                <a:solidFill>
                  <a:schemeClr val="bg1"/>
                </a:solidFill>
              </a:rPr>
              <a:t>.</a:t>
            </a:r>
          </a:p>
          <a:p>
            <a:pPr algn="just" rtl="1"/>
            <a:r>
              <a:rPr lang="fa-IR" altLang="en-US" sz="2000" b="1" dirty="0">
                <a:solidFill>
                  <a:schemeClr val="bg1"/>
                </a:solidFill>
              </a:rPr>
              <a:t>نکات مهم در انتخاب و استفاده از </a:t>
            </a:r>
            <a:r>
              <a:rPr lang="fa-IR" altLang="en-US" sz="2000" b="1" dirty="0" err="1">
                <a:solidFill>
                  <a:schemeClr val="bg1"/>
                </a:solidFill>
              </a:rPr>
              <a:t>وسايل</a:t>
            </a:r>
            <a:r>
              <a:rPr lang="fa-IR" altLang="en-US" sz="2000" b="1" dirty="0">
                <a:solidFill>
                  <a:schemeClr val="bg1"/>
                </a:solidFill>
              </a:rPr>
              <a:t> حفاظت </a:t>
            </a:r>
            <a:r>
              <a:rPr lang="fa-IR" altLang="en-US" sz="2000" b="1" dirty="0" err="1">
                <a:solidFill>
                  <a:schemeClr val="bg1"/>
                </a:solidFill>
              </a:rPr>
              <a:t>فردي</a:t>
            </a:r>
            <a:endParaRPr lang="fa-IR" altLang="en-US" sz="2000" b="1" dirty="0">
              <a:solidFill>
                <a:schemeClr val="bg1"/>
              </a:solidFill>
            </a:endParaRPr>
          </a:p>
          <a:p>
            <a:pPr lvl="1" algn="just" rtl="1"/>
            <a:r>
              <a:rPr lang="fa-IR" altLang="en-US" sz="1800" b="1" dirty="0" err="1">
                <a:solidFill>
                  <a:schemeClr val="bg1"/>
                </a:solidFill>
              </a:rPr>
              <a:t>براي</a:t>
            </a:r>
            <a:r>
              <a:rPr lang="fa-IR" altLang="en-US" sz="1800" b="1" dirty="0">
                <a:solidFill>
                  <a:schemeClr val="bg1"/>
                </a:solidFill>
              </a:rPr>
              <a:t> کار مورد نظر و خطر موجود مناسب باشد</a:t>
            </a:r>
          </a:p>
          <a:p>
            <a:pPr lvl="1" algn="just" rtl="1"/>
            <a:r>
              <a:rPr lang="fa-IR" altLang="en-US" sz="1800" b="1" dirty="0" err="1">
                <a:solidFill>
                  <a:schemeClr val="bg1"/>
                </a:solidFill>
              </a:rPr>
              <a:t>داراي</a:t>
            </a:r>
            <a:r>
              <a:rPr lang="fa-IR" altLang="en-US" sz="1800" b="1" dirty="0">
                <a:solidFill>
                  <a:schemeClr val="bg1"/>
                </a:solidFill>
              </a:rPr>
              <a:t> </a:t>
            </a:r>
            <a:r>
              <a:rPr lang="fa-IR" altLang="en-US" sz="1800" b="1" dirty="0" err="1">
                <a:solidFill>
                  <a:schemeClr val="bg1"/>
                </a:solidFill>
              </a:rPr>
              <a:t>کيفيت</a:t>
            </a:r>
            <a:r>
              <a:rPr lang="fa-IR" altLang="en-US" sz="1800" b="1" dirty="0">
                <a:solidFill>
                  <a:schemeClr val="bg1"/>
                </a:solidFill>
              </a:rPr>
              <a:t> و </a:t>
            </a:r>
            <a:r>
              <a:rPr lang="fa-IR" altLang="en-US" sz="1800" b="1" dirty="0" err="1">
                <a:solidFill>
                  <a:schemeClr val="bg1"/>
                </a:solidFill>
              </a:rPr>
              <a:t>کارايي</a:t>
            </a:r>
            <a:r>
              <a:rPr lang="fa-IR" altLang="en-US" sz="1800" b="1" dirty="0">
                <a:solidFill>
                  <a:schemeClr val="bg1"/>
                </a:solidFill>
              </a:rPr>
              <a:t> </a:t>
            </a:r>
            <a:r>
              <a:rPr lang="fa-IR" altLang="en-US" sz="1800" b="1" dirty="0" err="1">
                <a:solidFill>
                  <a:schemeClr val="bg1"/>
                </a:solidFill>
              </a:rPr>
              <a:t>بالايي</a:t>
            </a:r>
            <a:r>
              <a:rPr lang="fa-IR" altLang="en-US" sz="1800" b="1" dirty="0">
                <a:solidFill>
                  <a:schemeClr val="bg1"/>
                </a:solidFill>
              </a:rPr>
              <a:t> باشد</a:t>
            </a:r>
          </a:p>
          <a:p>
            <a:pPr lvl="1" algn="just" rtl="1"/>
            <a:r>
              <a:rPr lang="fa-IR" altLang="en-US" sz="1800" b="1" dirty="0">
                <a:solidFill>
                  <a:schemeClr val="bg1"/>
                </a:solidFill>
              </a:rPr>
              <a:t>مقاوم در برابر </a:t>
            </a:r>
            <a:r>
              <a:rPr lang="fa-IR" altLang="en-US" sz="1800" b="1" dirty="0" err="1">
                <a:solidFill>
                  <a:schemeClr val="bg1"/>
                </a:solidFill>
              </a:rPr>
              <a:t>آلاينده</a:t>
            </a:r>
            <a:r>
              <a:rPr lang="fa-IR" altLang="en-US" sz="1800" b="1" dirty="0">
                <a:solidFill>
                  <a:schemeClr val="bg1"/>
                </a:solidFill>
              </a:rPr>
              <a:t> </a:t>
            </a:r>
            <a:r>
              <a:rPr lang="fa-IR" altLang="en-US" sz="1800" b="1" dirty="0" err="1">
                <a:solidFill>
                  <a:schemeClr val="bg1"/>
                </a:solidFill>
              </a:rPr>
              <a:t>هاي</a:t>
            </a:r>
            <a:r>
              <a:rPr lang="fa-IR" altLang="en-US" sz="1800" b="1" dirty="0">
                <a:solidFill>
                  <a:schemeClr val="bg1"/>
                </a:solidFill>
              </a:rPr>
              <a:t> موجود باشد</a:t>
            </a:r>
          </a:p>
          <a:p>
            <a:pPr lvl="1" algn="just" rtl="1"/>
            <a:r>
              <a:rPr lang="fa-IR" altLang="en-US" sz="1800" b="1" dirty="0" err="1">
                <a:solidFill>
                  <a:schemeClr val="bg1"/>
                </a:solidFill>
              </a:rPr>
              <a:t>براي</a:t>
            </a:r>
            <a:r>
              <a:rPr lang="fa-IR" altLang="en-US" sz="1800" b="1" dirty="0">
                <a:solidFill>
                  <a:schemeClr val="bg1"/>
                </a:solidFill>
              </a:rPr>
              <a:t> فرد مربوطه مناسب بوده و اندازه آن مناسب باشد</a:t>
            </a:r>
          </a:p>
          <a:p>
            <a:pPr lvl="1" algn="just" rtl="1"/>
            <a:r>
              <a:rPr lang="fa-IR" altLang="en-US" sz="1800" b="1" dirty="0">
                <a:solidFill>
                  <a:schemeClr val="bg1"/>
                </a:solidFill>
              </a:rPr>
              <a:t>به </a:t>
            </a:r>
            <a:r>
              <a:rPr lang="fa-IR" altLang="en-US" sz="1800" b="1" dirty="0" err="1">
                <a:solidFill>
                  <a:schemeClr val="bg1"/>
                </a:solidFill>
              </a:rPr>
              <a:t>خوبي</a:t>
            </a:r>
            <a:r>
              <a:rPr lang="fa-IR" altLang="en-US" sz="1800" b="1" dirty="0">
                <a:solidFill>
                  <a:schemeClr val="bg1"/>
                </a:solidFill>
              </a:rPr>
              <a:t> </a:t>
            </a:r>
            <a:r>
              <a:rPr lang="fa-IR" altLang="en-US" sz="1800" b="1" dirty="0" err="1">
                <a:solidFill>
                  <a:schemeClr val="bg1"/>
                </a:solidFill>
              </a:rPr>
              <a:t>تعمير</a:t>
            </a:r>
            <a:r>
              <a:rPr lang="fa-IR" altLang="en-US" sz="1800" b="1" dirty="0">
                <a:solidFill>
                  <a:schemeClr val="bg1"/>
                </a:solidFill>
              </a:rPr>
              <a:t> و </a:t>
            </a:r>
            <a:r>
              <a:rPr lang="fa-IR" altLang="en-US" sz="1800" b="1" dirty="0" err="1">
                <a:solidFill>
                  <a:schemeClr val="bg1"/>
                </a:solidFill>
              </a:rPr>
              <a:t>تميز</a:t>
            </a:r>
            <a:r>
              <a:rPr lang="fa-IR" altLang="en-US" sz="1800" b="1" dirty="0">
                <a:solidFill>
                  <a:schemeClr val="bg1"/>
                </a:solidFill>
              </a:rPr>
              <a:t> شده و بطور منظم </a:t>
            </a:r>
            <a:r>
              <a:rPr lang="fa-IR" altLang="en-US" sz="1800" b="1" dirty="0" err="1">
                <a:solidFill>
                  <a:schemeClr val="bg1"/>
                </a:solidFill>
              </a:rPr>
              <a:t>بررسي</a:t>
            </a:r>
            <a:r>
              <a:rPr lang="fa-IR" altLang="en-US" sz="1800" b="1" dirty="0">
                <a:solidFill>
                  <a:schemeClr val="bg1"/>
                </a:solidFill>
              </a:rPr>
              <a:t> شوند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 algn="just" rtl="1"/>
            <a:endParaRPr lang="fa-IR" altLang="en-US" sz="2000" b="1" dirty="0">
              <a:solidFill>
                <a:schemeClr val="bg1"/>
              </a:solidFill>
            </a:endParaRPr>
          </a:p>
          <a:p>
            <a:pPr algn="just"/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07B7E45-5447-5CA5-40A4-6ED2745F6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664" y="277814"/>
            <a:ext cx="8339137" cy="1139825"/>
          </a:xfrm>
        </p:spPr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3800" b="1" dirty="0">
                <a:solidFill>
                  <a:srgbClr val="FF0000"/>
                </a:solidFill>
                <a:cs typeface="+mn-cs"/>
              </a:rPr>
              <a:t>فاكتورهاي مهم در ارزيابي لباسهاي حفاظت شيميايي</a:t>
            </a:r>
            <a:endParaRPr lang="en-US" altLang="en-US" sz="3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2BE0E88-6DF8-D296-1086-3907ECDE8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67200" y="1428750"/>
            <a:ext cx="6115050" cy="4757738"/>
          </a:xfrm>
        </p:spPr>
        <p:txBody>
          <a:bodyPr>
            <a:normAutofit fontScale="92500" lnSpcReduction="20000"/>
          </a:bodyPr>
          <a:lstStyle/>
          <a:p>
            <a:pPr algn="r" rtl="1">
              <a:defRPr/>
            </a:pPr>
            <a:r>
              <a:rPr lang="fa-IR" altLang="en-US" sz="3600" b="1" dirty="0">
                <a:solidFill>
                  <a:schemeClr val="bg1"/>
                </a:solidFill>
              </a:rPr>
              <a:t> </a:t>
            </a:r>
            <a:r>
              <a:rPr lang="fa-IR" altLang="en-US" sz="2000" b="1" dirty="0">
                <a:solidFill>
                  <a:schemeClr val="bg1"/>
                </a:solidFill>
              </a:rPr>
              <a:t>نفوذ يا انتشار  </a:t>
            </a:r>
            <a:r>
              <a:rPr lang="en-US" altLang="ko-KR" sz="2000" b="1" dirty="0">
                <a:solidFill>
                  <a:schemeClr val="bg1"/>
                </a:solidFill>
              </a:rPr>
              <a:t>Permeation</a:t>
            </a:r>
            <a:r>
              <a:rPr lang="fa-IR" altLang="ko-KR" sz="2000" b="1" dirty="0">
                <a:solidFill>
                  <a:schemeClr val="bg1"/>
                </a:solidFill>
              </a:rPr>
              <a:t>:فرآيندي  كه طي آن حلال شيميايي در مواد سازنده لباس موردنظر حل شده و از آن عبورمي كند.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algn="r" rtl="1">
              <a:defRPr/>
            </a:pPr>
            <a:r>
              <a:rPr lang="fa-IR" altLang="en-US" sz="2000" b="1" dirty="0">
                <a:solidFill>
                  <a:schemeClr val="bg1"/>
                </a:solidFill>
              </a:rPr>
              <a:t>عبور از طريق منافذ لباس  </a:t>
            </a:r>
            <a:r>
              <a:rPr lang="en-US" altLang="ko-KR" sz="2000" b="1" dirty="0">
                <a:solidFill>
                  <a:schemeClr val="bg1"/>
                </a:solidFill>
              </a:rPr>
              <a:t>Penetration</a:t>
            </a:r>
            <a:r>
              <a:rPr lang="fa-IR" altLang="ko-KR" sz="2000" b="1" dirty="0">
                <a:solidFill>
                  <a:schemeClr val="bg1"/>
                </a:solidFill>
              </a:rPr>
              <a:t>: توانايي يك ماده در ورود به داخل لباس از طريق درزها، زيپ ها، سوراخ دگمه و ديگر منافذ احتمالي.</a:t>
            </a:r>
            <a:endParaRPr lang="fa-IR" altLang="en-US" sz="2000" b="1" dirty="0">
              <a:solidFill>
                <a:schemeClr val="bg1"/>
              </a:solidFill>
            </a:endParaRPr>
          </a:p>
          <a:p>
            <a:pPr marL="0" indent="0" algn="r" rtl="1">
              <a:tabLst>
                <a:tab pos="3771900" algn="l"/>
              </a:tabLst>
              <a:defRPr/>
            </a:pPr>
            <a:r>
              <a:rPr lang="fa-IR" altLang="en-US" sz="2000" b="1" dirty="0">
                <a:solidFill>
                  <a:schemeClr val="bg1"/>
                </a:solidFill>
              </a:rPr>
              <a:t> مقاومت دربرابرتجزيه  </a:t>
            </a:r>
            <a:r>
              <a:rPr lang="en-US" altLang="ko-KR" sz="2000" b="1" dirty="0">
                <a:solidFill>
                  <a:schemeClr val="bg1"/>
                </a:solidFill>
              </a:rPr>
              <a:t>Degradation</a:t>
            </a:r>
            <a:r>
              <a:rPr lang="fa-IR" altLang="ko-KR" sz="2000" b="1" dirty="0">
                <a:solidFill>
                  <a:schemeClr val="bg1"/>
                </a:solidFill>
              </a:rPr>
              <a:t>: اين شاخص مبين تاثير ماده شيميايي بر روي لباس و مقاومت لباس در برابر تغيير خواص فيزيكي 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marL="0" indent="0" algn="r" rtl="1">
              <a:tabLst>
                <a:tab pos="3771900" algn="l"/>
              </a:tabLst>
              <a:defRPr/>
            </a:pPr>
            <a:r>
              <a:rPr lang="fa-IR" altLang="ko-KR" sz="1600" b="1" dirty="0">
                <a:solidFill>
                  <a:schemeClr val="bg1"/>
                </a:solidFill>
              </a:rPr>
              <a:t> </a:t>
            </a:r>
            <a:r>
              <a:rPr lang="fa-IR" altLang="ko-KR" b="1" dirty="0">
                <a:solidFill>
                  <a:schemeClr val="bg1"/>
                </a:solidFill>
              </a:rPr>
              <a:t>لباسهاي حفاظتي بويژه دستكش ها در تماس با ماده شيميايي ترد و شكننده و يا چسبنده و نرم شده و فوق العاده مستعد پارگي و از هم گسيختگي مي شوند.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0" indent="0" algn="r" rtl="1">
              <a:tabLst>
                <a:tab pos="3771900" algn="l"/>
              </a:tabLst>
              <a:defRPr/>
            </a:pPr>
            <a:r>
              <a:rPr lang="fa-IR" altLang="ko-KR" b="1" dirty="0">
                <a:solidFill>
                  <a:schemeClr val="bg1"/>
                </a:solidFill>
              </a:rPr>
              <a:t> بر اثر اين پديده مقاومت در برابر انتشار و نفوذ لباس تغيير مي كند.</a:t>
            </a:r>
            <a:endParaRPr lang="fa-IR" altLang="en-US" b="1" dirty="0">
              <a:solidFill>
                <a:schemeClr val="bg1"/>
              </a:solidFill>
            </a:endParaRPr>
          </a:p>
          <a:p>
            <a:pPr algn="r" rtl="1">
              <a:defRPr/>
            </a:pPr>
            <a:endParaRPr lang="fa-I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5E1F6C23-401E-4E7F-2669-70F07900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40" y="2634456"/>
            <a:ext cx="25717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>
            <a:extLst>
              <a:ext uri="{FF2B5EF4-FFF2-40B4-BE49-F238E27FC236}">
                <a16:creationId xmlns:a16="http://schemas.microsoft.com/office/drawing/2014/main" id="{1F8FA5F5-1239-5FF4-345D-BB71B644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>
              <a:lnSpc>
                <a:spcPct val="85000"/>
              </a:lnSpc>
            </a:pPr>
            <a:r>
              <a:rPr lang="fa-IR" altLang="en-US" sz="3200" b="1" dirty="0" err="1">
                <a:solidFill>
                  <a:srgbClr val="C00000"/>
                </a:solidFill>
                <a:latin typeface="+mn-lt"/>
                <a:cs typeface="+mn-cs"/>
              </a:rPr>
              <a:t>محدوديت</a:t>
            </a:r>
            <a:r>
              <a:rPr lang="fa-IR" altLang="en-US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fa-IR" altLang="en-US" sz="3200" b="1" dirty="0" err="1">
                <a:solidFill>
                  <a:srgbClr val="C00000"/>
                </a:solidFill>
                <a:latin typeface="+mn-lt"/>
                <a:cs typeface="+mn-cs"/>
              </a:rPr>
              <a:t>هاي</a:t>
            </a:r>
            <a:r>
              <a:rPr lang="fa-IR" altLang="en-US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fa-IR" altLang="en-US" sz="3200" b="1" dirty="0" err="1">
                <a:solidFill>
                  <a:srgbClr val="C00000"/>
                </a:solidFill>
                <a:latin typeface="+mn-lt"/>
                <a:cs typeface="+mn-cs"/>
              </a:rPr>
              <a:t>لباسهاي</a:t>
            </a:r>
            <a:r>
              <a:rPr lang="fa-IR" altLang="en-US" sz="32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fa-IR" altLang="en-US" sz="3200" b="1" dirty="0" err="1">
                <a:solidFill>
                  <a:srgbClr val="C00000"/>
                </a:solidFill>
                <a:latin typeface="+mn-lt"/>
                <a:cs typeface="+mn-cs"/>
              </a:rPr>
              <a:t>حفاظتي</a:t>
            </a:r>
            <a:endParaRPr lang="en-US" altLang="en-US" sz="24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A0D360-638E-DA04-ECFE-BCEC2238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1">
              <a:defRPr/>
            </a:pPr>
            <a:r>
              <a:rPr lang="fa-IR" b="1" dirty="0">
                <a:solidFill>
                  <a:schemeClr val="bg1"/>
                </a:solidFill>
              </a:rPr>
              <a:t>شش عامل اصلي باعث فشار حرارتي در داخل لباس هازمت مي شوند:</a:t>
            </a:r>
            <a:endParaRPr lang="fa-IR" dirty="0">
              <a:solidFill>
                <a:schemeClr val="bg1"/>
              </a:solidFill>
            </a:endParaRPr>
          </a:p>
          <a:p>
            <a:pPr lvl="1" algn="just" rtl="1">
              <a:defRPr/>
            </a:pPr>
            <a:r>
              <a:rPr lang="fa-IR" dirty="0">
                <a:solidFill>
                  <a:schemeClr val="bg1"/>
                </a:solidFill>
              </a:rPr>
              <a:t>دماي هوا</a:t>
            </a:r>
          </a:p>
          <a:p>
            <a:pPr lvl="1" algn="just" rtl="1">
              <a:defRPr/>
            </a:pPr>
            <a:r>
              <a:rPr lang="fa-IR" dirty="0">
                <a:solidFill>
                  <a:schemeClr val="bg1"/>
                </a:solidFill>
              </a:rPr>
              <a:t>دماي تشعشعي</a:t>
            </a:r>
          </a:p>
          <a:p>
            <a:pPr lvl="1" algn="just" rtl="1">
              <a:defRPr/>
            </a:pPr>
            <a:r>
              <a:rPr lang="fa-IR" dirty="0">
                <a:solidFill>
                  <a:schemeClr val="bg1"/>
                </a:solidFill>
              </a:rPr>
              <a:t>رطوبت هوا </a:t>
            </a:r>
          </a:p>
          <a:p>
            <a:pPr lvl="1" algn="just" rtl="1">
              <a:defRPr/>
            </a:pPr>
            <a:r>
              <a:rPr lang="fa-IR" dirty="0">
                <a:solidFill>
                  <a:schemeClr val="bg1"/>
                </a:solidFill>
              </a:rPr>
              <a:t>سرعت جريان هوا</a:t>
            </a:r>
          </a:p>
          <a:p>
            <a:pPr lvl="1" algn="just" rtl="1">
              <a:defRPr/>
            </a:pPr>
            <a:r>
              <a:rPr lang="fa-IR" dirty="0">
                <a:solidFill>
                  <a:schemeClr val="bg1"/>
                </a:solidFill>
              </a:rPr>
              <a:t>خصوصيت هاي حرارتي لباسها </a:t>
            </a:r>
          </a:p>
          <a:p>
            <a:pPr lvl="1" algn="just" rtl="1">
              <a:defRPr/>
            </a:pPr>
            <a:r>
              <a:rPr lang="fa-IR" dirty="0">
                <a:solidFill>
                  <a:schemeClr val="bg1"/>
                </a:solidFill>
              </a:rPr>
              <a:t>ميزان سوخت وساز بدن </a:t>
            </a:r>
          </a:p>
          <a:p>
            <a:pPr algn="just" rtl="1">
              <a:defRPr/>
            </a:pPr>
            <a:r>
              <a:rPr lang="fa-IR" b="1" dirty="0">
                <a:solidFill>
                  <a:schemeClr val="bg1"/>
                </a:solidFill>
              </a:rPr>
              <a:t>طريقه ارتباط برقرارکردن</a:t>
            </a:r>
            <a:endParaRPr lang="fa-IR" dirty="0">
              <a:solidFill>
                <a:schemeClr val="bg1"/>
              </a:solidFill>
            </a:endParaRPr>
          </a:p>
          <a:p>
            <a:pPr lvl="1" algn="just" rtl="1">
              <a:defRPr/>
            </a:pPr>
            <a:r>
              <a:rPr lang="fa-IR" dirty="0">
                <a:solidFill>
                  <a:schemeClr val="bg1"/>
                </a:solidFill>
              </a:rPr>
              <a:t>از ارتباطات بي سيمي بين همه افرادي که لباس پوشيده اند استفاده نماييد مانند کلاه هاي آتش نشاني داراي بي سيم يا همراه داشتن بيسيم دستي.</a:t>
            </a:r>
          </a:p>
          <a:p>
            <a:pPr lvl="1" algn="just" rtl="1">
              <a:defRPr/>
            </a:pPr>
            <a:r>
              <a:rPr lang="fa-IR" dirty="0">
                <a:solidFill>
                  <a:schemeClr val="bg1"/>
                </a:solidFill>
              </a:rPr>
              <a:t>دو نفر همراه هم، نقاب هاي ديگري را فشار دهند و با اشاره صحبت مي کنند.</a:t>
            </a:r>
          </a:p>
          <a:p>
            <a:pPr algn="just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024" y="2867685"/>
            <a:ext cx="9905999" cy="313349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7200" b="1" dirty="0">
                <a:solidFill>
                  <a:schemeClr val="bg1"/>
                </a:solidFill>
              </a:rPr>
              <a:t>پیروز و سربلند باشید</a:t>
            </a:r>
            <a:endParaRPr lang="fa-I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5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9E40-F165-FDDC-B31B-78A6521B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+mn-cs"/>
              </a:rPr>
              <a:t>تجهیزات حفاظت فردی(</a:t>
            </a:r>
            <a:r>
              <a:rPr lang="en-US" dirty="0">
                <a:solidFill>
                  <a:srgbClr val="FF0000"/>
                </a:solidFill>
                <a:cs typeface="+mn-cs"/>
              </a:rPr>
              <a:t>  (PPE</a:t>
            </a:r>
            <a:endParaRPr lang="fa-IR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DDAF7-F6BC-2727-3B1F-F268A69F0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bg1"/>
                </a:solidFill>
              </a:rPr>
              <a:t>مواقعی که روش های کنترل های مهندسی و مدیریتی عوامل زیان آور عملی نبوده ،آخرین خط دفاعی تجهیز پرسنل در مقابل شرایط بالقوه خطرناک است</a:t>
            </a:r>
          </a:p>
          <a:p>
            <a:pPr algn="r" rtl="1"/>
            <a:r>
              <a:rPr lang="fa-IR" dirty="0">
                <a:solidFill>
                  <a:schemeClr val="bg1"/>
                </a:solidFill>
              </a:rPr>
              <a:t>هر گونه وسیله ،تجهیزات یا لباس پوشیدنی که برای محافظت در برابر جراحت یا شرایط خطرناک حین انجام کار</a:t>
            </a:r>
          </a:p>
          <a:p>
            <a:pPr algn="r" rtl="1"/>
            <a:r>
              <a:rPr lang="fa-IR" dirty="0">
                <a:solidFill>
                  <a:schemeClr val="bg1"/>
                </a:solidFill>
              </a:rPr>
              <a:t> انتخاب </a:t>
            </a:r>
            <a:r>
              <a:rPr lang="en-US" dirty="0">
                <a:solidFill>
                  <a:schemeClr val="bg1"/>
                </a:solidFill>
              </a:rPr>
              <a:t> PPE</a:t>
            </a:r>
            <a:r>
              <a:rPr lang="fa-IR" dirty="0">
                <a:solidFill>
                  <a:schemeClr val="bg1"/>
                </a:solidFill>
              </a:rPr>
              <a:t>باید توسط فردی آگاه به انواع وسایل حفاظت فردی و مطلع به خطرات محیط کار و با توجه به نوع و درجه محافظت صورت گیرد</a:t>
            </a:r>
          </a:p>
          <a:p>
            <a:pPr algn="r" rtl="1"/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C5D6E-58F6-D4C3-AB23-ADF0589A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441312A9-FC1B-459E-8187-3653A2E6C64F}" type="slidenum">
              <a:rPr lang="en-US" altLang="en-US" smtClean="0">
                <a:solidFill>
                  <a:schemeClr val="bg1"/>
                </a:solidFill>
              </a:rPr>
              <a:pPr algn="l" rtl="1"/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4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F4F66F87-AF93-CA68-355D-A50C51DD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>
              <a:defRPr/>
            </a:pPr>
            <a:r>
              <a:rPr lang="fa-IR" sz="3200" dirty="0">
                <a:solidFill>
                  <a:schemeClr val="bg1"/>
                </a:solidFill>
                <a:cs typeface="+mn-cs"/>
              </a:rPr>
              <a:t> وسايل حفاظت فردي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DB73E6-E5AC-19B7-9A1E-847B95E14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582645"/>
              </p:ext>
            </p:extLst>
          </p:nvPr>
        </p:nvGraphicFramePr>
        <p:xfrm>
          <a:off x="1312020" y="2547257"/>
          <a:ext cx="8215312" cy="3500440"/>
        </p:xfrm>
        <a:graphic>
          <a:graphicData uri="http://schemas.openxmlformats.org/drawingml/2006/table">
            <a:tbl>
              <a:tblPr/>
              <a:tblGrid>
                <a:gridCol w="503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5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تجهيزات حفاظتي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اندام در معرض خطر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رديف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انواع کلاه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سر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انواع عينک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چشم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انواع گوشي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گوش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دستگاه تنفسي، فيلتر، ماسک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دستگاه تنفسي انسان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انواع دستکش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دست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5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انواع چکمه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پا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5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انواع لباس هازمت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پوست و کل بدن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/>
                        </a:rPr>
                        <a:t>7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67" name="Rectangle 5">
            <a:extLst>
              <a:ext uri="{FF2B5EF4-FFF2-40B4-BE49-F238E27FC236}">
                <a16:creationId xmlns:a16="http://schemas.microsoft.com/office/drawing/2014/main" id="{ADE5D859-C278-EC6A-BB2F-B67DB4F70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4" y="1285876"/>
            <a:ext cx="5786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0" hangingPunct="0">
              <a:spcBef>
                <a:spcPct val="0"/>
              </a:spcBef>
              <a:buClrTx/>
              <a:buSzTx/>
              <a:buFontTx/>
              <a:buNone/>
            </a:pPr>
            <a:endParaRPr lang="ar-SA" altLang="en-US" sz="2400" b="1">
              <a:solidFill>
                <a:schemeClr val="bg1"/>
              </a:solidFill>
            </a:endParaRPr>
          </a:p>
          <a:p>
            <a:pPr algn="ctr" rtl="1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ar-SA" altLang="en-US" sz="2400" b="1">
                <a:solidFill>
                  <a:schemeClr val="bg1"/>
                </a:solidFill>
              </a:rPr>
              <a:t>تجهيزات مختلف حفاظت از اجزاي بدن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FCDE9C-C24A-D9FF-7E5D-283B01204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40" y="429208"/>
            <a:ext cx="7150359" cy="599958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FC8A6-C69C-426E-4EE6-02841F58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12A9-FC1B-459E-8187-3653A2E6C64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Content Placeholder 7">
            <a:extLst>
              <a:ext uri="{FF2B5EF4-FFF2-40B4-BE49-F238E27FC236}">
                <a16:creationId xmlns:a16="http://schemas.microsoft.com/office/drawing/2014/main" id="{5AFE5C14-A65F-37C4-2CB8-44AF2C95F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466" y="1733162"/>
            <a:ext cx="8229600" cy="4530725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None/>
            </a:pPr>
            <a:r>
              <a:rPr lang="fa-IR" altLang="en-US" sz="3200" dirty="0" err="1">
                <a:solidFill>
                  <a:srgbClr val="FF0000"/>
                </a:solidFill>
              </a:rPr>
              <a:t>فعاليت</a:t>
            </a:r>
            <a:r>
              <a:rPr lang="fa-IR" altLang="en-US" sz="3200" dirty="0">
                <a:solidFill>
                  <a:srgbClr val="FF0000"/>
                </a:solidFill>
              </a:rPr>
              <a:t> </a:t>
            </a:r>
            <a:r>
              <a:rPr lang="fa-IR" altLang="en-US" sz="3200" dirty="0" err="1">
                <a:solidFill>
                  <a:srgbClr val="FF0000"/>
                </a:solidFill>
              </a:rPr>
              <a:t>هايي</a:t>
            </a:r>
            <a:r>
              <a:rPr lang="fa-IR" altLang="en-US" sz="3200" dirty="0">
                <a:solidFill>
                  <a:srgbClr val="FF0000"/>
                </a:solidFill>
              </a:rPr>
              <a:t> </a:t>
            </a:r>
            <a:r>
              <a:rPr lang="fa-IR" altLang="en-US" sz="3200" dirty="0" err="1">
                <a:solidFill>
                  <a:srgbClr val="FF0000"/>
                </a:solidFill>
              </a:rPr>
              <a:t>كه</a:t>
            </a:r>
            <a:r>
              <a:rPr lang="fa-IR" altLang="en-US" sz="3200" dirty="0">
                <a:solidFill>
                  <a:srgbClr val="FF0000"/>
                </a:solidFill>
              </a:rPr>
              <a:t> </a:t>
            </a:r>
            <a:r>
              <a:rPr lang="fa-IR" altLang="en-US" sz="3200" dirty="0" err="1">
                <a:solidFill>
                  <a:srgbClr val="FF0000"/>
                </a:solidFill>
              </a:rPr>
              <a:t>نيازمند</a:t>
            </a:r>
            <a:r>
              <a:rPr lang="fa-IR" altLang="en-US" sz="3200" dirty="0">
                <a:solidFill>
                  <a:srgbClr val="FF0000"/>
                </a:solidFill>
              </a:rPr>
              <a:t> </a:t>
            </a:r>
            <a:r>
              <a:rPr lang="fa-IR" altLang="en-US" sz="3200" dirty="0" err="1">
                <a:solidFill>
                  <a:srgbClr val="FF0000"/>
                </a:solidFill>
              </a:rPr>
              <a:t>تجهيزات</a:t>
            </a:r>
            <a:r>
              <a:rPr lang="fa-IR" altLang="en-US" sz="3200" dirty="0">
                <a:solidFill>
                  <a:srgbClr val="FF0000"/>
                </a:solidFill>
              </a:rPr>
              <a:t> </a:t>
            </a:r>
            <a:r>
              <a:rPr lang="fa-IR" altLang="en-US" sz="3200" dirty="0" err="1">
                <a:solidFill>
                  <a:srgbClr val="FF0000"/>
                </a:solidFill>
              </a:rPr>
              <a:t>حفاظتي</a:t>
            </a:r>
            <a:r>
              <a:rPr lang="fa-IR" altLang="en-US" sz="3200" dirty="0">
                <a:solidFill>
                  <a:srgbClr val="FF0000"/>
                </a:solidFill>
              </a:rPr>
              <a:t> هستند:</a:t>
            </a:r>
          </a:p>
          <a:p>
            <a:pPr algn="r" rtl="1"/>
            <a:r>
              <a:rPr lang="fa-IR" altLang="en-US" dirty="0" err="1">
                <a:solidFill>
                  <a:schemeClr val="bg1"/>
                </a:solidFill>
              </a:rPr>
              <a:t>بررسي</a:t>
            </a:r>
            <a:r>
              <a:rPr lang="fa-IR" altLang="en-US" dirty="0">
                <a:solidFill>
                  <a:schemeClr val="bg1"/>
                </a:solidFill>
              </a:rPr>
              <a:t> محل حادثه</a:t>
            </a:r>
          </a:p>
          <a:p>
            <a:pPr algn="r" rtl="1"/>
            <a:r>
              <a:rPr lang="fa-IR" altLang="en-US" dirty="0">
                <a:solidFill>
                  <a:schemeClr val="bg1"/>
                </a:solidFill>
              </a:rPr>
              <a:t>اطفاء و مهار حادثه </a:t>
            </a:r>
          </a:p>
          <a:p>
            <a:pPr algn="r" rtl="1"/>
            <a:r>
              <a:rPr lang="fa-IR" altLang="en-US" dirty="0">
                <a:solidFill>
                  <a:schemeClr val="bg1"/>
                </a:solidFill>
              </a:rPr>
              <a:t>نجات </a:t>
            </a:r>
            <a:r>
              <a:rPr lang="fa-IR" altLang="en-US" dirty="0" err="1">
                <a:solidFill>
                  <a:schemeClr val="bg1"/>
                </a:solidFill>
              </a:rPr>
              <a:t>مصدومين</a:t>
            </a:r>
            <a:endParaRPr lang="fa-IR" altLang="en-US" dirty="0">
              <a:solidFill>
                <a:schemeClr val="bg1"/>
              </a:solidFill>
            </a:endParaRPr>
          </a:p>
          <a:p>
            <a:pPr algn="r" rtl="1"/>
            <a:r>
              <a:rPr lang="fa-IR" altLang="en-US" dirty="0" err="1">
                <a:solidFill>
                  <a:schemeClr val="bg1"/>
                </a:solidFill>
              </a:rPr>
              <a:t>كنترل</a:t>
            </a:r>
            <a:r>
              <a:rPr lang="fa-IR" altLang="en-US" dirty="0">
                <a:solidFill>
                  <a:schemeClr val="bg1"/>
                </a:solidFill>
              </a:rPr>
              <a:t> </a:t>
            </a:r>
            <a:r>
              <a:rPr lang="fa-IR" altLang="en-US" dirty="0" err="1">
                <a:solidFill>
                  <a:schemeClr val="bg1"/>
                </a:solidFill>
              </a:rPr>
              <a:t>آزادسازي</a:t>
            </a:r>
            <a:endParaRPr lang="fa-IR" altLang="en-US" dirty="0">
              <a:solidFill>
                <a:schemeClr val="bg1"/>
              </a:solidFill>
            </a:endParaRPr>
          </a:p>
          <a:p>
            <a:pPr algn="r" rtl="1"/>
            <a:r>
              <a:rPr lang="fa-IR" altLang="en-US" dirty="0" err="1">
                <a:solidFill>
                  <a:schemeClr val="bg1"/>
                </a:solidFill>
              </a:rPr>
              <a:t>پايش</a:t>
            </a:r>
            <a:r>
              <a:rPr lang="fa-IR" altLang="en-US" dirty="0">
                <a:solidFill>
                  <a:schemeClr val="bg1"/>
                </a:solidFill>
              </a:rPr>
              <a:t> </a:t>
            </a:r>
            <a:r>
              <a:rPr lang="fa-IR" altLang="en-US" dirty="0" err="1">
                <a:solidFill>
                  <a:schemeClr val="bg1"/>
                </a:solidFill>
              </a:rPr>
              <a:t>اضطراري</a:t>
            </a:r>
            <a:endParaRPr lang="fa-IR" altLang="en-US" dirty="0">
              <a:solidFill>
                <a:schemeClr val="bg1"/>
              </a:solidFill>
            </a:endParaRPr>
          </a:p>
          <a:p>
            <a:pPr algn="r" rtl="1"/>
            <a:r>
              <a:rPr lang="fa-IR" altLang="en-US" dirty="0">
                <a:solidFill>
                  <a:schemeClr val="bg1"/>
                </a:solidFill>
              </a:rPr>
              <a:t>رفع </a:t>
            </a:r>
            <a:r>
              <a:rPr lang="fa-IR" altLang="en-US" dirty="0" err="1">
                <a:solidFill>
                  <a:schemeClr val="bg1"/>
                </a:solidFill>
              </a:rPr>
              <a:t>آلودگي</a:t>
            </a:r>
            <a:r>
              <a:rPr lang="fa-IR" altLang="en-US" dirty="0">
                <a:solidFill>
                  <a:schemeClr val="bg1"/>
                </a:solidFill>
              </a:rPr>
              <a:t> محل و </a:t>
            </a:r>
            <a:r>
              <a:rPr lang="fa-IR" altLang="en-US" dirty="0" err="1">
                <a:solidFill>
                  <a:schemeClr val="bg1"/>
                </a:solidFill>
              </a:rPr>
              <a:t>مصدومين</a:t>
            </a:r>
            <a:r>
              <a:rPr lang="fa-IR" altLang="en-US" dirty="0">
                <a:solidFill>
                  <a:schemeClr val="bg1"/>
                </a:solidFill>
              </a:rPr>
              <a:t> و ...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02915"/>
          </a:xfrm>
        </p:spPr>
        <p:txBody>
          <a:bodyPr/>
          <a:lstStyle/>
          <a:p>
            <a:pPr algn="ctr"/>
            <a:r>
              <a:rPr lang="fa-IR" b="1" dirty="0">
                <a:solidFill>
                  <a:schemeClr val="bg1"/>
                </a:solidFill>
              </a:rPr>
              <a:t>سطوح محافظتی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38335"/>
            <a:ext cx="8229600" cy="6467129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dirty="0">
                <a:solidFill>
                  <a:schemeClr val="bg1"/>
                </a:solidFill>
                <a:ea typeface="Times New Roman"/>
              </a:rPr>
              <a:t> </a:t>
            </a:r>
            <a:r>
              <a:rPr lang="fa-IR" b="1" dirty="0">
                <a:solidFill>
                  <a:schemeClr val="bg1"/>
                </a:solidFill>
                <a:ea typeface="Times New Roman"/>
              </a:rPr>
              <a:t>سطح</a:t>
            </a:r>
            <a:r>
              <a:rPr lang="en-US" b="1" dirty="0">
                <a:solidFill>
                  <a:schemeClr val="bg1"/>
                </a:solidFill>
                <a:ea typeface="Times New Roman"/>
              </a:rPr>
              <a:t>A</a:t>
            </a:r>
            <a:r>
              <a:rPr lang="fa-IR" dirty="0">
                <a:solidFill>
                  <a:schemeClr val="bg1"/>
                </a:solidFill>
                <a:ea typeface="Times New Roman"/>
              </a:rPr>
              <a:t>: </a:t>
            </a:r>
            <a:r>
              <a:rPr lang="fa-IR" b="1" dirty="0">
                <a:solidFill>
                  <a:schemeClr val="bg1"/>
                </a:solidFill>
                <a:ea typeface="Times New Roman"/>
              </a:rPr>
              <a:t>بالاترین سطح حفاظت است که شامل لباس با پوشش کامل ،محفظه ای مقاوم در برابر مواد شیمیایی مایع و بخار با چکمه و دستکش و کلاه ، فشار مثبت داخل لباس، ماسک تنفسی و دستگاه تنفس خودکار مثل مخزن هوا و مورد استفاده از آن برای تیم‌های ویژه صحنه حوادث شیمیایی است در منطقه داغ از این سطح محافظت استفاده می شود 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697E8-D13D-67DB-E9B4-CB5D830FC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80" y="3057197"/>
            <a:ext cx="4248472" cy="40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67268"/>
            <a:ext cx="9905998" cy="4571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 rtl="1"/>
            <a:r>
              <a:rPr lang="en-US" b="1" dirty="0">
                <a:solidFill>
                  <a:srgbClr val="00B050"/>
                </a:solidFill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64" y="1"/>
            <a:ext cx="9925031" cy="638964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 algn="ctr" rtl="1">
              <a:buNone/>
            </a:pPr>
            <a:r>
              <a:rPr lang="fa-IR" sz="3600" b="1" dirty="0">
                <a:solidFill>
                  <a:schemeClr val="bg1"/>
                </a:solidFill>
              </a:rPr>
              <a:t>سطح </a:t>
            </a:r>
            <a:r>
              <a:rPr lang="en-US" sz="3600" b="1" dirty="0">
                <a:solidFill>
                  <a:schemeClr val="bg1"/>
                </a:solidFill>
              </a:rPr>
              <a:t>A</a:t>
            </a:r>
          </a:p>
          <a:p>
            <a:pPr marL="0" indent="0" algn="just" rtl="1">
              <a:buNone/>
            </a:pPr>
            <a:r>
              <a:rPr lang="fa-IR" b="1" dirty="0">
                <a:solidFill>
                  <a:srgbClr val="002060"/>
                </a:solidFill>
              </a:rPr>
              <a:t>بالاترین سطح حفاظت شامل </a:t>
            </a:r>
            <a:r>
              <a:rPr lang="fa-IR" b="1" i="1" dirty="0">
                <a:solidFill>
                  <a:srgbClr val="FF0000"/>
                </a:solidFill>
              </a:rPr>
              <a:t>تنفس، چشم و پوست </a:t>
            </a:r>
            <a:r>
              <a:rPr lang="fa-IR" b="1" dirty="0">
                <a:solidFill>
                  <a:srgbClr val="002060"/>
                </a:solidFill>
              </a:rPr>
              <a:t>را تامین می کند. و شامل اجزای زیر می باشد:</a:t>
            </a:r>
          </a:p>
          <a:p>
            <a:pPr marL="0" indent="0" algn="just" rtl="1">
              <a:buNone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دستگاه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SCBA </a:t>
            </a: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یا سیستم تنفسی خود تامین به صورت هوای فشرده با پوشش کامل صورت.</a:t>
            </a:r>
          </a:p>
          <a:p>
            <a:pPr marL="0" indent="0" algn="just" rtl="1">
              <a:buNone/>
            </a:pPr>
            <a:r>
              <a: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لباس محافظ شیمیایی به صورت کاملا بسته با دستکش و چکمه یکپارچه</a:t>
            </a:r>
          </a:p>
          <a:p>
            <a:pPr marL="0" indent="0" algn="r" rtl="1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3" y="2310756"/>
            <a:ext cx="9637776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3">
            <a:extLst>
              <a:ext uri="{FF2B5EF4-FFF2-40B4-BE49-F238E27FC236}">
                <a16:creationId xmlns:a16="http://schemas.microsoft.com/office/drawing/2014/main" id="{C0E6C8EE-EBE8-D0B9-0B13-04732B71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1981200"/>
            <a:ext cx="1895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1D7860A3-4094-5344-A405-511E4E02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64" y="2201863"/>
            <a:ext cx="3182937" cy="24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سيستم راديويي دو طرفه</a:t>
            </a:r>
            <a:endParaRPr lang="en-US" altLang="en-US" sz="2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لباس كاملا كپسول شده</a:t>
            </a:r>
            <a:endParaRPr lang="en-US" altLang="en-US" sz="2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كفش هاي با رويه مقاوم در برابر مواد شيميايي با پنجه فولادي</a:t>
            </a:r>
            <a:endParaRPr lang="en-US" altLang="en-US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4A5E683-BE10-C05D-6627-DC76FAC36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106613"/>
            <a:ext cx="2913063" cy="27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600" b="1" dirty="0">
                <a:solidFill>
                  <a:schemeClr val="bg1"/>
                </a:solidFill>
              </a:rPr>
              <a:t>سيستم تنفسي  هوارسان به همراه كپسول هوا</a:t>
            </a:r>
          </a:p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600" b="1" dirty="0">
              <a:solidFill>
                <a:schemeClr val="bg1"/>
              </a:solidFill>
            </a:endParaRPr>
          </a:p>
          <a:p>
            <a:pPr algn="r" rtl="1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fa-IR" altLang="en-US" sz="2400" b="1" dirty="0">
                <a:solidFill>
                  <a:schemeClr val="bg1"/>
                </a:solidFill>
              </a:rPr>
              <a:t>دستكش هاي خارجي و داخلي  مقاوم  در برابرشيميايي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39941" name="Line 6">
            <a:extLst>
              <a:ext uri="{FF2B5EF4-FFF2-40B4-BE49-F238E27FC236}">
                <a16:creationId xmlns:a16="http://schemas.microsoft.com/office/drawing/2014/main" id="{C7290C0A-A792-38EA-476F-7349A1B7B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0263" y="2819400"/>
            <a:ext cx="812800" cy="381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942" name="Line 7">
            <a:extLst>
              <a:ext uri="{FF2B5EF4-FFF2-40B4-BE49-F238E27FC236}">
                <a16:creationId xmlns:a16="http://schemas.microsoft.com/office/drawing/2014/main" id="{D6B2CBFA-01B4-6490-A834-7C5399E93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3464" y="4267200"/>
            <a:ext cx="1082675" cy="2286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943" name="Line 8">
            <a:extLst>
              <a:ext uri="{FF2B5EF4-FFF2-40B4-BE49-F238E27FC236}">
                <a16:creationId xmlns:a16="http://schemas.microsoft.com/office/drawing/2014/main" id="{FFD98569-0ED7-0E90-AC55-37C657DFE8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6675" y="4076701"/>
            <a:ext cx="1600200" cy="174942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944" name="Line 9">
            <a:extLst>
              <a:ext uri="{FF2B5EF4-FFF2-40B4-BE49-F238E27FC236}">
                <a16:creationId xmlns:a16="http://schemas.microsoft.com/office/drawing/2014/main" id="{B46B7E6F-6D7A-5B4F-7514-FEF9259C6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40500" y="2420938"/>
            <a:ext cx="1473200" cy="398462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945" name="Line 10">
            <a:extLst>
              <a:ext uri="{FF2B5EF4-FFF2-40B4-BE49-F238E27FC236}">
                <a16:creationId xmlns:a16="http://schemas.microsoft.com/office/drawing/2014/main" id="{6ECDD6BC-5426-3DC2-43B5-404CFBE69F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135313"/>
            <a:ext cx="2241550" cy="508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948" name="Title 1">
            <a:extLst>
              <a:ext uri="{FF2B5EF4-FFF2-40B4-BE49-F238E27FC236}">
                <a16:creationId xmlns:a16="http://schemas.microsoft.com/office/drawing/2014/main" id="{34F74BE3-8CE0-5AF9-3E6F-513DB65E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b="1" dirty="0">
                <a:solidFill>
                  <a:srgbClr val="FF0000"/>
                </a:solidFill>
                <a:cs typeface="+mn-cs"/>
              </a:rPr>
              <a:t>ویژگی لباس </a:t>
            </a:r>
            <a:r>
              <a:rPr lang="en-US" altLang="en-US" b="1" dirty="0">
                <a:solidFill>
                  <a:srgbClr val="FF0000"/>
                </a:solidFill>
                <a:cs typeface="+mn-cs"/>
              </a:rPr>
              <a:t>LEVEL A</a:t>
            </a:r>
            <a:endParaRPr lang="en-US" altLang="en-US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A3CEED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2451</TotalTime>
  <Words>1486</Words>
  <Application>Microsoft Office PowerPoint</Application>
  <PresentationFormat>Widescreen</PresentationFormat>
  <Paragraphs>181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Calibri</vt:lpstr>
      <vt:lpstr>Wingdings</vt:lpstr>
      <vt:lpstr>Tw Cen MT</vt:lpstr>
      <vt:lpstr>Circuit</vt:lpstr>
      <vt:lpstr> </vt:lpstr>
      <vt:lpstr> راه های ورود عوامل شیمیایی به بدن</vt:lpstr>
      <vt:lpstr>تجهیزات حفاظت فردی(  (PPE</vt:lpstr>
      <vt:lpstr> وسايل حفاظت فردي</vt:lpstr>
      <vt:lpstr>PowerPoint Presentation</vt:lpstr>
      <vt:lpstr>PowerPoint Presentation</vt:lpstr>
      <vt:lpstr>سطوح محافظتی</vt:lpstr>
      <vt:lpstr> </vt:lpstr>
      <vt:lpstr>ویژگی لباس LEVEL A</vt:lpstr>
      <vt:lpstr>ویژگی لباس LEVEL A</vt:lpstr>
      <vt:lpstr>PowerPoint Presentation</vt:lpstr>
      <vt:lpstr>ویژگی لباس LEVEL B</vt:lpstr>
      <vt:lpstr> </vt:lpstr>
      <vt:lpstr>ویژگی لباس LEVEL C</vt:lpstr>
      <vt:lpstr>لباس LEVEL C</vt:lpstr>
      <vt:lpstr> </vt:lpstr>
      <vt:lpstr> گروه بندي لباس هازمت  از نظر مصرف</vt:lpstr>
      <vt:lpstr> گروه بندي لباس هازمت  از نظر مصرف</vt:lpstr>
      <vt:lpstr>PowerPoint Presentation</vt:lpstr>
      <vt:lpstr>محدودیت ها و مشکلات تجهیزات حفاظت فردی PPE </vt:lpstr>
      <vt:lpstr>سيستم هاي تنفسي</vt:lpstr>
      <vt:lpstr>سيستم هاي تنفسي</vt:lpstr>
      <vt:lpstr>نکاتی در استفاده ازلباسهاي حفاظت شيميايي</vt:lpstr>
      <vt:lpstr>فاكتورهاي مهم در ارزيابي لباسهاي حفاظت شيميايي</vt:lpstr>
      <vt:lpstr>محدوديت هاي لباسهاي حفاظتي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N@F!$E</dc:creator>
  <cp:lastModifiedBy>Kianoosh Kazemi Moheb</cp:lastModifiedBy>
  <cp:revision>525</cp:revision>
  <dcterms:created xsi:type="dcterms:W3CDTF">2013-05-03T13:42:55Z</dcterms:created>
  <dcterms:modified xsi:type="dcterms:W3CDTF">2025-06-07T12:26:53Z</dcterms:modified>
</cp:coreProperties>
</file>