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85" r:id="rId2"/>
    <p:sldId id="256" r:id="rId3"/>
    <p:sldId id="257" r:id="rId4"/>
    <p:sldId id="259" r:id="rId5"/>
    <p:sldId id="266" r:id="rId6"/>
    <p:sldId id="267" r:id="rId7"/>
    <p:sldId id="268" r:id="rId8"/>
    <p:sldId id="271" r:id="rId9"/>
    <p:sldId id="272" r:id="rId10"/>
    <p:sldId id="277" r:id="rId11"/>
    <p:sldId id="279" r:id="rId12"/>
    <p:sldId id="280" r:id="rId13"/>
    <p:sldId id="281" r:id="rId14"/>
    <p:sldId id="282" r:id="rId15"/>
    <p:sldId id="288" r:id="rId16"/>
    <p:sldId id="283" r:id="rId17"/>
    <p:sldId id="260" r:id="rId18"/>
    <p:sldId id="261" r:id="rId19"/>
    <p:sldId id="262" r:id="rId20"/>
    <p:sldId id="263" r:id="rId21"/>
    <p:sldId id="286" r:id="rId22"/>
    <p:sldId id="274" r:id="rId23"/>
    <p:sldId id="273" r:id="rId24"/>
    <p:sldId id="284" r:id="rId25"/>
    <p:sldId id="269" r:id="rId26"/>
    <p:sldId id="275" r:id="rId27"/>
    <p:sldId id="276" r:id="rId28"/>
    <p:sldId id="265" r:id="rId29"/>
    <p:sldId id="287" r:id="rId30"/>
    <p:sldId id="278" r:id="rId31"/>
    <p:sldId id="264" r:id="rId32"/>
    <p:sldId id="289"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p:scale>
          <a:sx n="100" d="100"/>
          <a:sy n="100" d="100"/>
        </p:scale>
        <p:origin x="990" y="408"/>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ctr" rtl="1">
              <a:defRPr sz="6000">
                <a:cs typeface="B Titr" panose="00000700000000000000" pitchFamily="2" charset="-78"/>
              </a:defRPr>
            </a:lvl1pPr>
          </a:lstStyle>
          <a:p>
            <a:r>
              <a:rPr lang="en-US" dirty="0"/>
              <a:t>Click to edit Master title style</a:t>
            </a:r>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F5AB0331-BD66-421D-AD49-84B5055EA11A}" type="datetimeFigureOut">
              <a:rPr lang="en-US" smtClean="0"/>
              <a:t>9/3/2025</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80213895-0BF2-41CC-AD5A-C84EF8B61C2C}" type="slidenum">
              <a:rPr lang="en-US" smtClean="0"/>
              <a:t>‹#›</a:t>
            </a:fld>
            <a:endParaRPr lang="en-US"/>
          </a:p>
        </p:txBody>
      </p:sp>
    </p:spTree>
    <p:extLst>
      <p:ext uri="{BB962C8B-B14F-4D97-AF65-F5344CB8AC3E}">
        <p14:creationId xmlns:p14="http://schemas.microsoft.com/office/powerpoint/2010/main" val="15254978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AB0331-BD66-421D-AD49-84B5055EA11A}" type="datetimeFigureOut">
              <a:rPr lang="en-US" smtClean="0"/>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213895-0BF2-41CC-AD5A-C84EF8B61C2C}" type="slidenum">
              <a:rPr lang="en-US" smtClean="0"/>
              <a:t>‹#›</a:t>
            </a:fld>
            <a:endParaRPr lang="en-US"/>
          </a:p>
        </p:txBody>
      </p:sp>
    </p:spTree>
    <p:extLst>
      <p:ext uri="{BB962C8B-B14F-4D97-AF65-F5344CB8AC3E}">
        <p14:creationId xmlns:p14="http://schemas.microsoft.com/office/powerpoint/2010/main" val="23487883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F5AB0331-BD66-421D-AD49-84B5055EA11A}" type="datetimeFigureOut">
              <a:rPr lang="en-US" smtClean="0"/>
              <a:t>9/3/2025</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80213895-0BF2-41CC-AD5A-C84EF8B61C2C}" type="slidenum">
              <a:rPr lang="en-US" smtClean="0"/>
              <a:t>‹#›</a:t>
            </a:fld>
            <a:endParaRPr lang="en-US"/>
          </a:p>
        </p:txBody>
      </p:sp>
    </p:spTree>
    <p:extLst>
      <p:ext uri="{BB962C8B-B14F-4D97-AF65-F5344CB8AC3E}">
        <p14:creationId xmlns:p14="http://schemas.microsoft.com/office/powerpoint/2010/main" val="2758914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F5AB0331-BD66-421D-AD49-84B5055EA11A}" type="datetimeFigureOut">
              <a:rPr lang="en-US" smtClean="0"/>
              <a:t>9/3/2025</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80213895-0BF2-41CC-AD5A-C84EF8B61C2C}"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22342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F5AB0331-BD66-421D-AD49-84B5055EA11A}" type="datetimeFigureOut">
              <a:rPr lang="en-US" smtClean="0"/>
              <a:t>9/3/2025</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80213895-0BF2-41CC-AD5A-C84EF8B61C2C}" type="slidenum">
              <a:rPr lang="en-US" smtClean="0"/>
              <a:t>‹#›</a:t>
            </a:fld>
            <a:endParaRPr lang="en-US"/>
          </a:p>
        </p:txBody>
      </p:sp>
    </p:spTree>
    <p:extLst>
      <p:ext uri="{BB962C8B-B14F-4D97-AF65-F5344CB8AC3E}">
        <p14:creationId xmlns:p14="http://schemas.microsoft.com/office/powerpoint/2010/main" val="2644656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5AB0331-BD66-421D-AD49-84B5055EA11A}" type="datetimeFigureOut">
              <a:rPr lang="en-US" smtClean="0"/>
              <a:t>9/3/2025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213895-0BF2-41CC-AD5A-C84EF8B61C2C}" type="slidenum">
              <a:rPr lang="en-US" smtClean="0"/>
              <a:t>‹#›</a:t>
            </a:fld>
            <a:endParaRPr lang="en-US"/>
          </a:p>
        </p:txBody>
      </p:sp>
    </p:spTree>
    <p:extLst>
      <p:ext uri="{BB962C8B-B14F-4D97-AF65-F5344CB8AC3E}">
        <p14:creationId xmlns:p14="http://schemas.microsoft.com/office/powerpoint/2010/main" val="1616030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F5AB0331-BD66-421D-AD49-84B5055EA11A}" type="datetimeFigureOut">
              <a:rPr lang="en-US" smtClean="0"/>
              <a:t>9/3/2025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213895-0BF2-41CC-AD5A-C84EF8B61C2C}" type="slidenum">
              <a:rPr lang="en-US" smtClean="0"/>
              <a:t>‹#›</a:t>
            </a:fld>
            <a:endParaRPr lang="en-US"/>
          </a:p>
        </p:txBody>
      </p:sp>
    </p:spTree>
    <p:extLst>
      <p:ext uri="{BB962C8B-B14F-4D97-AF65-F5344CB8AC3E}">
        <p14:creationId xmlns:p14="http://schemas.microsoft.com/office/powerpoint/2010/main" val="3270456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AB0331-BD66-421D-AD49-84B5055EA11A}" type="datetimeFigureOut">
              <a:rPr lang="en-US" smtClean="0"/>
              <a:t>9/3/2025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213895-0BF2-41CC-AD5A-C84EF8B61C2C}" type="slidenum">
              <a:rPr lang="en-US" smtClean="0"/>
              <a:t>‹#›</a:t>
            </a:fld>
            <a:endParaRPr lang="en-US"/>
          </a:p>
        </p:txBody>
      </p:sp>
    </p:spTree>
    <p:extLst>
      <p:ext uri="{BB962C8B-B14F-4D97-AF65-F5344CB8AC3E}">
        <p14:creationId xmlns:p14="http://schemas.microsoft.com/office/powerpoint/2010/main" val="1986356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F5AB0331-BD66-421D-AD49-84B5055EA11A}" type="datetimeFigureOut">
              <a:rPr lang="en-US" smtClean="0"/>
              <a:t>9/3/2025</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80213895-0BF2-41CC-AD5A-C84EF8B61C2C}" type="slidenum">
              <a:rPr lang="en-US" smtClean="0"/>
              <a:t>‹#›</a:t>
            </a:fld>
            <a:endParaRPr lang="en-US"/>
          </a:p>
        </p:txBody>
      </p:sp>
    </p:spTree>
    <p:extLst>
      <p:ext uri="{BB962C8B-B14F-4D97-AF65-F5344CB8AC3E}">
        <p14:creationId xmlns:p14="http://schemas.microsoft.com/office/powerpoint/2010/main" val="2601036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95600" y="263393"/>
            <a:ext cx="8610600" cy="1293028"/>
          </a:xfrm>
        </p:spPr>
        <p:txBody>
          <a:bodyPr/>
          <a:lstStyle>
            <a:lvl1pPr algn="r" rtl="1">
              <a:defRPr cap="none">
                <a:solidFill>
                  <a:schemeClr val="accent3">
                    <a:lumMod val="40000"/>
                    <a:lumOff val="60000"/>
                  </a:schemeClr>
                </a:solidFill>
                <a:cs typeface="B Titr" panose="00000700000000000000" pitchFamily="2" charset="-78"/>
              </a:defRPr>
            </a:lvl1pPr>
          </a:lstStyle>
          <a:p>
            <a:r>
              <a:rPr lang="en-US" dirty="0"/>
              <a:t>Click To Edit Master Title Style</a:t>
            </a:r>
          </a:p>
        </p:txBody>
      </p:sp>
      <p:sp>
        <p:nvSpPr>
          <p:cNvPr id="3" name="Content Placeholder 2"/>
          <p:cNvSpPr>
            <a:spLocks noGrp="1"/>
          </p:cNvSpPr>
          <p:nvPr>
            <p:ph idx="1"/>
          </p:nvPr>
        </p:nvSpPr>
        <p:spPr>
          <a:xfrm>
            <a:off x="685800" y="1689464"/>
            <a:ext cx="10820400" cy="5016136"/>
          </a:xfrm>
        </p:spPr>
        <p:txBody>
          <a:bodyPr/>
          <a:lstStyle>
            <a:lvl1pPr algn="r" rtl="1">
              <a:defRPr>
                <a:latin typeface="Times New Roman" panose="02020603050405020304" pitchFamily="18" charset="0"/>
                <a:cs typeface="B Mitra" panose="00000400000000000000" pitchFamily="2" charset="-78"/>
              </a:defRPr>
            </a:lvl1pPr>
            <a:lvl2pPr algn="r" rtl="1">
              <a:defRPr>
                <a:latin typeface="Times New Roman" panose="02020603050405020304" pitchFamily="18" charset="0"/>
                <a:cs typeface="B Mitra" panose="00000400000000000000" pitchFamily="2" charset="-78"/>
              </a:defRPr>
            </a:lvl2pPr>
            <a:lvl3pPr algn="r" rtl="1">
              <a:defRPr>
                <a:latin typeface="Times New Roman" panose="02020603050405020304" pitchFamily="18" charset="0"/>
                <a:cs typeface="B Mitra" panose="00000400000000000000" pitchFamily="2" charset="-78"/>
              </a:defRPr>
            </a:lvl3pPr>
            <a:lvl4pPr algn="r" rtl="1">
              <a:defRPr>
                <a:latin typeface="Times New Roman" panose="02020603050405020304" pitchFamily="18" charset="0"/>
                <a:cs typeface="B Mitra" panose="00000400000000000000" pitchFamily="2" charset="-78"/>
              </a:defRPr>
            </a:lvl4pPr>
            <a:lvl5pPr algn="r" rtl="1">
              <a:defRPr>
                <a:latin typeface="Times New Roman" panose="02020603050405020304" pitchFamily="18" charset="0"/>
                <a:cs typeface="B Mitra" panose="00000400000000000000"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19176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tmplLst>
          <p:tmpl lvl="1">
            <p:tnLst>
              <p:par>
                <p:cTn presetID="1"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2">
            <p:tnLst>
              <p:par>
                <p:cTn presetID="1"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3">
            <p:tnLst>
              <p:par>
                <p:cTn presetID="1"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4">
            <p:tnLst>
              <p:par>
                <p:cTn presetID="1"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 lvl="5">
            <p:tnLst>
              <p:par>
                <p:cTn presetID="1"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ctr" rtl="1">
              <a:defRPr sz="4000">
                <a:cs typeface="B Titr" panose="00000700000000000000" pitchFamily="2" charset="-78"/>
              </a:defRPr>
            </a:lvl1pPr>
          </a:lstStyle>
          <a:p>
            <a:r>
              <a:rPr lang="en-US" dirty="0"/>
              <a:t>Click to edit Master title style</a:t>
            </a:r>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l" rtl="1">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F5AB0331-BD66-421D-AD49-84B5055EA11A}" type="datetimeFigureOut">
              <a:rPr lang="en-US" smtClean="0"/>
              <a:t>9/3/2025</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80213895-0BF2-41CC-AD5A-C84EF8B61C2C}" type="slidenum">
              <a:rPr lang="en-US" smtClean="0"/>
              <a:t>‹#›</a:t>
            </a:fld>
            <a:endParaRPr lang="en-US"/>
          </a:p>
        </p:txBody>
      </p:sp>
    </p:spTree>
    <p:extLst>
      <p:ext uri="{BB962C8B-B14F-4D97-AF65-F5344CB8AC3E}">
        <p14:creationId xmlns:p14="http://schemas.microsoft.com/office/powerpoint/2010/main" val="1178527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AB0331-BD66-421D-AD49-84B5055EA11A}" type="datetimeFigureOut">
              <a:rPr lang="en-US" smtClean="0"/>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213895-0BF2-41CC-AD5A-C84EF8B61C2C}" type="slidenum">
              <a:rPr lang="en-US" smtClean="0"/>
              <a:t>‹#›</a:t>
            </a:fld>
            <a:endParaRPr lang="en-US"/>
          </a:p>
        </p:txBody>
      </p:sp>
    </p:spTree>
    <p:extLst>
      <p:ext uri="{BB962C8B-B14F-4D97-AF65-F5344CB8AC3E}">
        <p14:creationId xmlns:p14="http://schemas.microsoft.com/office/powerpoint/2010/main" val="3408165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AB0331-BD66-421D-AD49-84B5055EA11A}" type="datetimeFigureOut">
              <a:rPr lang="en-US" smtClean="0"/>
              <a:t>9/3/2025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213895-0BF2-41CC-AD5A-C84EF8B61C2C}" type="slidenum">
              <a:rPr lang="en-US" smtClean="0"/>
              <a:t>‹#›</a:t>
            </a:fld>
            <a:endParaRPr lang="en-US"/>
          </a:p>
        </p:txBody>
      </p:sp>
    </p:spTree>
    <p:extLst>
      <p:ext uri="{BB962C8B-B14F-4D97-AF65-F5344CB8AC3E}">
        <p14:creationId xmlns:p14="http://schemas.microsoft.com/office/powerpoint/2010/main" val="2459290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AB0331-BD66-421D-AD49-84B5055EA11A}" type="datetimeFigureOut">
              <a:rPr lang="en-US" smtClean="0"/>
              <a:t>9/3/2025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213895-0BF2-41CC-AD5A-C84EF8B61C2C}" type="slidenum">
              <a:rPr lang="en-US" smtClean="0"/>
              <a:t>‹#›</a:t>
            </a:fld>
            <a:endParaRPr lang="en-US"/>
          </a:p>
        </p:txBody>
      </p:sp>
    </p:spTree>
    <p:extLst>
      <p:ext uri="{BB962C8B-B14F-4D97-AF65-F5344CB8AC3E}">
        <p14:creationId xmlns:p14="http://schemas.microsoft.com/office/powerpoint/2010/main" val="3146513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AB0331-BD66-421D-AD49-84B5055EA11A}" type="datetimeFigureOut">
              <a:rPr lang="en-US" smtClean="0"/>
              <a:t>9/3/2025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213895-0BF2-41CC-AD5A-C84EF8B61C2C}" type="slidenum">
              <a:rPr lang="en-US" smtClean="0"/>
              <a:t>‹#›</a:t>
            </a:fld>
            <a:endParaRPr lang="en-US"/>
          </a:p>
        </p:txBody>
      </p:sp>
    </p:spTree>
    <p:extLst>
      <p:ext uri="{BB962C8B-B14F-4D97-AF65-F5344CB8AC3E}">
        <p14:creationId xmlns:p14="http://schemas.microsoft.com/office/powerpoint/2010/main" val="2067036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AB0331-BD66-421D-AD49-84B5055EA11A}" type="datetimeFigureOut">
              <a:rPr lang="en-US" smtClean="0"/>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213895-0BF2-41CC-AD5A-C84EF8B61C2C}" type="slidenum">
              <a:rPr lang="en-US" smtClean="0"/>
              <a:t>‹#›</a:t>
            </a:fld>
            <a:endParaRPr lang="en-US"/>
          </a:p>
        </p:txBody>
      </p:sp>
    </p:spTree>
    <p:extLst>
      <p:ext uri="{BB962C8B-B14F-4D97-AF65-F5344CB8AC3E}">
        <p14:creationId xmlns:p14="http://schemas.microsoft.com/office/powerpoint/2010/main" val="1305734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5AB0331-BD66-421D-AD49-84B5055EA11A}" type="datetimeFigureOut">
              <a:rPr lang="en-US" smtClean="0"/>
              <a:t>9/3/2025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213895-0BF2-41CC-AD5A-C84EF8B61C2C}" type="slidenum">
              <a:rPr lang="en-US" smtClean="0"/>
              <a:t>‹#›</a:t>
            </a:fld>
            <a:endParaRPr lang="en-US"/>
          </a:p>
        </p:txBody>
      </p:sp>
    </p:spTree>
    <p:extLst>
      <p:ext uri="{BB962C8B-B14F-4D97-AF65-F5344CB8AC3E}">
        <p14:creationId xmlns:p14="http://schemas.microsoft.com/office/powerpoint/2010/main" val="1360494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5AB0331-BD66-421D-AD49-84B5055EA11A}" type="datetimeFigureOut">
              <a:rPr lang="en-US" smtClean="0"/>
              <a:t>9/3/2025</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0213895-0BF2-41CC-AD5A-C84EF8B61C2C}" type="slidenum">
              <a:rPr lang="en-US" smtClean="0"/>
              <a:t>‹#›</a:t>
            </a:fld>
            <a:endParaRPr lang="en-US"/>
          </a:p>
        </p:txBody>
      </p:sp>
    </p:spTree>
    <p:extLst>
      <p:ext uri="{BB962C8B-B14F-4D97-AF65-F5344CB8AC3E}">
        <p14:creationId xmlns:p14="http://schemas.microsoft.com/office/powerpoint/2010/main" val="372662240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65939" y="298939"/>
            <a:ext cx="6260123" cy="6260123"/>
          </a:xfrm>
          <a:prstGeom prst="rect">
            <a:avLst/>
          </a:prstGeom>
        </p:spPr>
      </p:pic>
    </p:spTree>
    <p:extLst>
      <p:ext uri="{BB962C8B-B14F-4D97-AF65-F5344CB8AC3E}">
        <p14:creationId xmlns:p14="http://schemas.microsoft.com/office/powerpoint/2010/main" val="3783713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کلسیم </a:t>
            </a:r>
            <a:r>
              <a:rPr lang="en-US" dirty="0"/>
              <a:t>Ca</a:t>
            </a:r>
          </a:p>
        </p:txBody>
      </p:sp>
      <p:sp>
        <p:nvSpPr>
          <p:cNvPr id="3" name="Content Placeholder 2"/>
          <p:cNvSpPr>
            <a:spLocks noGrp="1"/>
          </p:cNvSpPr>
          <p:nvPr>
            <p:ph idx="1"/>
          </p:nvPr>
        </p:nvSpPr>
        <p:spPr>
          <a:xfrm>
            <a:off x="91440" y="1234440"/>
            <a:ext cx="11574780" cy="5623560"/>
          </a:xfrm>
        </p:spPr>
        <p:txBody>
          <a:bodyPr>
            <a:normAutofit/>
          </a:bodyPr>
          <a:lstStyle/>
          <a:p>
            <a:pPr marL="0" indent="0">
              <a:buNone/>
            </a:pPr>
            <a:r>
              <a:rPr lang="ar-SA" b="1" dirty="0">
                <a:solidFill>
                  <a:schemeClr val="accent1">
                    <a:lumMod val="60000"/>
                    <a:lumOff val="40000"/>
                  </a:schemeClr>
                </a:solidFill>
              </a:rPr>
              <a:t>هایپرکلسمی</a:t>
            </a:r>
            <a:r>
              <a:rPr lang="en-US" b="1" dirty="0">
                <a:solidFill>
                  <a:schemeClr val="accent1">
                    <a:lumMod val="60000"/>
                    <a:lumOff val="40000"/>
                  </a:schemeClr>
                </a:solidFill>
              </a:rPr>
              <a:t> (Hypercalcemia)</a:t>
            </a:r>
            <a:r>
              <a:rPr lang="ar-SA" b="1" dirty="0">
                <a:solidFill>
                  <a:schemeClr val="accent1">
                    <a:lumMod val="60000"/>
                    <a:lumOff val="40000"/>
                  </a:schemeClr>
                </a:solidFill>
              </a:rPr>
              <a:t>افزایش کلسیم خون</a:t>
            </a:r>
            <a:r>
              <a:rPr lang="fa-IR" b="1" dirty="0">
                <a:solidFill>
                  <a:schemeClr val="accent1">
                    <a:lumMod val="60000"/>
                    <a:lumOff val="40000"/>
                  </a:schemeClr>
                </a:solidFill>
              </a:rPr>
              <a:t>:</a:t>
            </a:r>
            <a:endParaRPr lang="en-US" b="1" dirty="0">
              <a:solidFill>
                <a:schemeClr val="accent1">
                  <a:lumMod val="60000"/>
                  <a:lumOff val="40000"/>
                </a:schemeClr>
              </a:solidFill>
            </a:endParaRPr>
          </a:p>
          <a:p>
            <a:r>
              <a:rPr lang="ar-SA" dirty="0"/>
              <a:t>هایپرکلسمی به شرایطی گفته می</a:t>
            </a:r>
            <a:r>
              <a:rPr lang="en-US" dirty="0"/>
              <a:t>‌</a:t>
            </a:r>
            <a:r>
              <a:rPr lang="ar-SA" dirty="0"/>
              <a:t>شود که سطح کلسیم توتال خون بیشتر از</a:t>
            </a:r>
            <a:r>
              <a:rPr lang="en-US" dirty="0"/>
              <a:t> 10.5 mg/</a:t>
            </a:r>
            <a:r>
              <a:rPr lang="en-US" dirty="0" err="1"/>
              <a:t>dL</a:t>
            </a:r>
            <a:r>
              <a:rPr lang="en-US" dirty="0"/>
              <a:t> </a:t>
            </a:r>
            <a:r>
              <a:rPr lang="ar-SA" dirty="0"/>
              <a:t>یا سطح کلسیم یونیزه به بیشتر از</a:t>
            </a:r>
            <a:r>
              <a:rPr lang="en-US" dirty="0"/>
              <a:t> 5.3mg/</a:t>
            </a:r>
            <a:r>
              <a:rPr lang="en-US" dirty="0" err="1"/>
              <a:t>dL</a:t>
            </a:r>
            <a:r>
              <a:rPr lang="en-US" dirty="0"/>
              <a:t> </a:t>
            </a:r>
            <a:r>
              <a:rPr lang="fa-IR" dirty="0"/>
              <a:t> </a:t>
            </a:r>
            <a:r>
              <a:rPr lang="ar-SA" dirty="0"/>
              <a:t>برسد</a:t>
            </a:r>
            <a:r>
              <a:rPr lang="fa-IR" dirty="0"/>
              <a:t>. </a:t>
            </a:r>
            <a:r>
              <a:rPr lang="ar-SA" dirty="0"/>
              <a:t>هایپرکلسمی شدید</a:t>
            </a:r>
            <a:r>
              <a:rPr lang="en-US" dirty="0"/>
              <a:t> &gt;14.0 mg/</a:t>
            </a:r>
            <a:r>
              <a:rPr lang="en-US" dirty="0" err="1"/>
              <a:t>dL</a:t>
            </a:r>
            <a:r>
              <a:rPr lang="en-US" dirty="0"/>
              <a:t> </a:t>
            </a:r>
            <a:r>
              <a:rPr lang="fa-IR" dirty="0"/>
              <a:t> </a:t>
            </a:r>
            <a:r>
              <a:rPr lang="ar-SA" dirty="0"/>
              <a:t>یک فوریت پزشکی است</a:t>
            </a:r>
            <a:r>
              <a:rPr lang="en-US" dirty="0"/>
              <a:t>.</a:t>
            </a:r>
          </a:p>
          <a:p>
            <a:r>
              <a:rPr lang="ar-SA" dirty="0"/>
              <a:t>علل شایع افزایش کلسیم</a:t>
            </a:r>
            <a:r>
              <a:rPr lang="en-US" dirty="0"/>
              <a:t>:</a:t>
            </a:r>
          </a:p>
          <a:p>
            <a:pPr lvl="1"/>
            <a:r>
              <a:rPr lang="en-US" dirty="0"/>
              <a:t> </a:t>
            </a:r>
            <a:r>
              <a:rPr lang="ar-SA" dirty="0"/>
              <a:t>پرکاری غدد پاراتیروئید</a:t>
            </a:r>
            <a:r>
              <a:rPr lang="en-US" dirty="0"/>
              <a:t> (Hyperparathyroidism): </a:t>
            </a:r>
            <a:r>
              <a:rPr lang="ar-SA" dirty="0"/>
              <a:t>شایع</a:t>
            </a:r>
            <a:r>
              <a:rPr lang="en-US" dirty="0"/>
              <a:t>‌</a:t>
            </a:r>
            <a:r>
              <a:rPr lang="ar-SA" dirty="0"/>
              <a:t>ترین علت در افراد غیربستری</a:t>
            </a:r>
            <a:r>
              <a:rPr lang="en-US" dirty="0"/>
              <a:t>.</a:t>
            </a:r>
          </a:p>
          <a:p>
            <a:pPr lvl="1"/>
            <a:r>
              <a:rPr lang="ar-SA" dirty="0"/>
              <a:t>بدخیمی</a:t>
            </a:r>
            <a:r>
              <a:rPr lang="en-US" dirty="0"/>
              <a:t>‌</a:t>
            </a:r>
            <a:r>
              <a:rPr lang="ar-SA" dirty="0"/>
              <a:t>ها</a:t>
            </a:r>
            <a:r>
              <a:rPr lang="fa-IR" dirty="0"/>
              <a:t>: (</a:t>
            </a:r>
            <a:r>
              <a:rPr lang="ar-SA" dirty="0"/>
              <a:t>شایع</a:t>
            </a:r>
            <a:r>
              <a:rPr lang="en-US" dirty="0"/>
              <a:t>‌</a:t>
            </a:r>
            <a:r>
              <a:rPr lang="ar-SA" dirty="0"/>
              <a:t>ترین علت در افراد بستری</a:t>
            </a:r>
            <a:r>
              <a:rPr lang="fa-IR" dirty="0"/>
              <a:t>) مانند </a:t>
            </a:r>
            <a:r>
              <a:rPr lang="ar-SA" dirty="0"/>
              <a:t>سرطان پستان، ریه،</a:t>
            </a:r>
            <a:r>
              <a:rPr lang="en-US" dirty="0"/>
              <a:t> myeloma multiple </a:t>
            </a:r>
            <a:r>
              <a:rPr lang="ar-SA" dirty="0"/>
              <a:t>و</a:t>
            </a:r>
            <a:r>
              <a:rPr lang="en-US" dirty="0"/>
              <a:t> ... </a:t>
            </a:r>
            <a:r>
              <a:rPr lang="ar-SA" dirty="0"/>
              <a:t>که استخوان را درگیر می</a:t>
            </a:r>
            <a:r>
              <a:rPr lang="en-US" dirty="0"/>
              <a:t>‌</a:t>
            </a:r>
            <a:r>
              <a:rPr lang="ar-SA" dirty="0"/>
              <a:t>کنند</a:t>
            </a:r>
            <a:r>
              <a:rPr lang="en-US" dirty="0"/>
              <a:t>.</a:t>
            </a:r>
          </a:p>
          <a:p>
            <a:pPr lvl="1"/>
            <a:r>
              <a:rPr lang="ar-SA" dirty="0"/>
              <a:t>مصرف بیش از حد ویتامین</a:t>
            </a:r>
            <a:r>
              <a:rPr lang="en-US" dirty="0"/>
              <a:t> D </a:t>
            </a:r>
            <a:r>
              <a:rPr lang="ar-SA" dirty="0"/>
              <a:t>یا مکمل</a:t>
            </a:r>
            <a:r>
              <a:rPr lang="en-US" dirty="0"/>
              <a:t>‌</a:t>
            </a:r>
            <a:r>
              <a:rPr lang="ar-SA" dirty="0"/>
              <a:t>های کلسیم</a:t>
            </a:r>
            <a:endParaRPr lang="en-US" dirty="0"/>
          </a:p>
          <a:p>
            <a:pPr lvl="1"/>
            <a:r>
              <a:rPr lang="en-US" dirty="0"/>
              <a:t> </a:t>
            </a:r>
            <a:r>
              <a:rPr lang="ar-SA" b="1" dirty="0"/>
              <a:t>بی</a:t>
            </a:r>
            <a:r>
              <a:rPr lang="en-US" b="1" dirty="0"/>
              <a:t>‌</a:t>
            </a:r>
            <a:r>
              <a:rPr lang="ar-SA" b="1" dirty="0"/>
              <a:t>حرکتی طولانی</a:t>
            </a:r>
            <a:r>
              <a:rPr lang="en-US" b="1" dirty="0"/>
              <a:t>‌</a:t>
            </a:r>
            <a:r>
              <a:rPr lang="ar-SA" b="1" dirty="0"/>
              <a:t>مدت</a:t>
            </a:r>
            <a:r>
              <a:rPr lang="fa-IR" dirty="0"/>
              <a:t>: </a:t>
            </a:r>
            <a:r>
              <a:rPr lang="ar-SA" dirty="0"/>
              <a:t>باعث آزاد شدن کلسیم از استخوان</a:t>
            </a:r>
            <a:r>
              <a:rPr lang="en-US" dirty="0"/>
              <a:t>‌</a:t>
            </a:r>
            <a:r>
              <a:rPr lang="ar-SA" dirty="0"/>
              <a:t>ها می</a:t>
            </a:r>
            <a:r>
              <a:rPr lang="en-US" dirty="0"/>
              <a:t>‌</a:t>
            </a:r>
            <a:r>
              <a:rPr lang="ar-SA" dirty="0"/>
              <a:t>شود</a:t>
            </a:r>
            <a:r>
              <a:rPr lang="en-US" dirty="0"/>
              <a:t>.</a:t>
            </a:r>
          </a:p>
          <a:p>
            <a:pPr lvl="1"/>
            <a:r>
              <a:rPr lang="en-US" dirty="0"/>
              <a:t> </a:t>
            </a:r>
            <a:r>
              <a:rPr lang="ar-SA" dirty="0"/>
              <a:t>برخی داروها</a:t>
            </a:r>
            <a:r>
              <a:rPr lang="en-US" dirty="0"/>
              <a:t>: </a:t>
            </a:r>
            <a:r>
              <a:rPr lang="ar-SA" dirty="0"/>
              <a:t>مانند </a:t>
            </a:r>
            <a:r>
              <a:rPr lang="fa-IR" dirty="0"/>
              <a:t>دیورتیک های</a:t>
            </a:r>
            <a:r>
              <a:rPr lang="ar-SA" dirty="0"/>
              <a:t> تیازیدی و لیتیوم</a:t>
            </a:r>
            <a:endParaRPr lang="en-US" dirty="0"/>
          </a:p>
          <a:p>
            <a:r>
              <a:rPr lang="ar-SA" dirty="0"/>
              <a:t>علائم و نشانه</a:t>
            </a:r>
            <a:r>
              <a:rPr lang="en-US" dirty="0"/>
              <a:t>‌</a:t>
            </a:r>
            <a:r>
              <a:rPr lang="ar-SA" dirty="0"/>
              <a:t>های هایپرکلسمی</a:t>
            </a:r>
            <a:r>
              <a:rPr lang="en-US" dirty="0"/>
              <a:t>:</a:t>
            </a:r>
          </a:p>
          <a:p>
            <a:pPr lvl="1"/>
            <a:r>
              <a:rPr lang="ar-SA" dirty="0"/>
              <a:t>علائم گوارشی</a:t>
            </a:r>
            <a:r>
              <a:rPr lang="fa-IR" dirty="0"/>
              <a:t> (</a:t>
            </a:r>
            <a:r>
              <a:rPr lang="ar-SA" dirty="0"/>
              <a:t>شایع</a:t>
            </a:r>
            <a:r>
              <a:rPr lang="en-US" dirty="0"/>
              <a:t>‌</a:t>
            </a:r>
            <a:r>
              <a:rPr lang="ar-SA" dirty="0"/>
              <a:t>ترین</a:t>
            </a:r>
            <a:r>
              <a:rPr lang="fa-IR" dirty="0"/>
              <a:t>): </a:t>
            </a:r>
            <a:r>
              <a:rPr lang="ar-SA" dirty="0"/>
              <a:t>تهوع، استفراغ و کاهش اشتها</a:t>
            </a:r>
            <a:r>
              <a:rPr lang="fa-IR" dirty="0"/>
              <a:t>، </a:t>
            </a:r>
            <a:r>
              <a:rPr lang="ar-SA" dirty="0"/>
              <a:t>یبوست</a:t>
            </a:r>
            <a:r>
              <a:rPr lang="fa-IR" dirty="0"/>
              <a:t>، </a:t>
            </a:r>
            <a:r>
              <a:rPr lang="ar-SA" dirty="0"/>
              <a:t>درد</a:t>
            </a:r>
            <a:r>
              <a:rPr lang="fa-IR" dirty="0"/>
              <a:t> شکم، </a:t>
            </a:r>
            <a:r>
              <a:rPr lang="ar-SA" dirty="0"/>
              <a:t>زخم معده</a:t>
            </a:r>
            <a:endParaRPr lang="en-US" dirty="0"/>
          </a:p>
          <a:p>
            <a:pPr lvl="1"/>
            <a:r>
              <a:rPr lang="fa-IR" dirty="0"/>
              <a:t>عوارض</a:t>
            </a:r>
            <a:r>
              <a:rPr lang="ar-SA" dirty="0"/>
              <a:t> کلیوی</a:t>
            </a:r>
            <a:r>
              <a:rPr lang="fa-IR" dirty="0"/>
              <a:t>:</a:t>
            </a:r>
            <a:r>
              <a:rPr lang="en-US" dirty="0"/>
              <a:t> </a:t>
            </a:r>
            <a:r>
              <a:rPr lang="ar-SA" dirty="0"/>
              <a:t>تشنگی بیش از حد</a:t>
            </a:r>
            <a:r>
              <a:rPr lang="en-US" dirty="0"/>
              <a:t> </a:t>
            </a:r>
            <a:r>
              <a:rPr lang="ar-SA" dirty="0"/>
              <a:t>و ادرار زیاد</a:t>
            </a:r>
            <a:r>
              <a:rPr lang="en-US" dirty="0"/>
              <a:t> </a:t>
            </a:r>
            <a:r>
              <a:rPr lang="ar-SA" dirty="0"/>
              <a:t>به دلیل تاثیر کلسیم روی کلیه</a:t>
            </a:r>
            <a:r>
              <a:rPr lang="fa-IR" dirty="0"/>
              <a:t>، </a:t>
            </a:r>
            <a:r>
              <a:rPr lang="ar-SA" dirty="0"/>
              <a:t>تشکیل سنگ</a:t>
            </a:r>
            <a:r>
              <a:rPr lang="en-US" dirty="0"/>
              <a:t>‌</a:t>
            </a:r>
            <a:r>
              <a:rPr lang="ar-SA" dirty="0"/>
              <a:t>های کلیوی</a:t>
            </a:r>
            <a:r>
              <a:rPr lang="fa-IR" dirty="0"/>
              <a:t>، </a:t>
            </a:r>
            <a:r>
              <a:rPr lang="ar-SA" dirty="0"/>
              <a:t>نارسایی کلیوی در موارد شدید</a:t>
            </a:r>
            <a:endParaRPr lang="en-US" dirty="0"/>
          </a:p>
          <a:p>
            <a:pPr lvl="1"/>
            <a:r>
              <a:rPr lang="ar-SA" dirty="0"/>
              <a:t>علائم عصبی</a:t>
            </a:r>
            <a:r>
              <a:rPr lang="en-US" dirty="0"/>
              <a:t>-</a:t>
            </a:r>
            <a:r>
              <a:rPr lang="ar-SA" dirty="0"/>
              <a:t>عضلانی و روانی</a:t>
            </a:r>
            <a:r>
              <a:rPr lang="en-US" dirty="0"/>
              <a:t>:</a:t>
            </a:r>
            <a:r>
              <a:rPr lang="fa-IR" dirty="0"/>
              <a:t> </a:t>
            </a:r>
            <a:r>
              <a:rPr lang="ar-SA" dirty="0"/>
              <a:t>خستگی مفرط، ضعف عضلانی</a:t>
            </a:r>
            <a:r>
              <a:rPr lang="fa-IR" dirty="0"/>
              <a:t>، </a:t>
            </a:r>
            <a:r>
              <a:rPr lang="ar-SA" dirty="0"/>
              <a:t>گیجی، خواب</a:t>
            </a:r>
            <a:r>
              <a:rPr lang="en-US" dirty="0"/>
              <a:t>‌</a:t>
            </a:r>
            <a:r>
              <a:rPr lang="ar-SA" dirty="0"/>
              <a:t>آلودگی، لتارژی</a:t>
            </a:r>
            <a:r>
              <a:rPr lang="fa-IR" dirty="0"/>
              <a:t>، </a:t>
            </a:r>
            <a:r>
              <a:rPr lang="ar-SA" dirty="0"/>
              <a:t>افسردگی، روان</a:t>
            </a:r>
            <a:r>
              <a:rPr lang="en-US" dirty="0"/>
              <a:t>‌</a:t>
            </a:r>
            <a:r>
              <a:rPr lang="ar-SA" dirty="0"/>
              <a:t>پریشی</a:t>
            </a:r>
            <a:r>
              <a:rPr lang="fa-IR" dirty="0"/>
              <a:t> (سایکوز)، </a:t>
            </a:r>
            <a:r>
              <a:rPr lang="ar-SA" dirty="0"/>
              <a:t>کما در موارد بسیار شدید</a:t>
            </a:r>
            <a:endParaRPr lang="en-US" dirty="0"/>
          </a:p>
          <a:p>
            <a:pPr lvl="1"/>
            <a:r>
              <a:rPr lang="ar-SA" dirty="0"/>
              <a:t>علائم قلبی</a:t>
            </a:r>
            <a:r>
              <a:rPr lang="en-US" dirty="0"/>
              <a:t>-</a:t>
            </a:r>
            <a:r>
              <a:rPr lang="ar-SA" dirty="0"/>
              <a:t>عروقی</a:t>
            </a:r>
            <a:r>
              <a:rPr lang="en-US" dirty="0"/>
              <a:t>:</a:t>
            </a:r>
            <a:r>
              <a:rPr lang="fa-IR" dirty="0"/>
              <a:t> </a:t>
            </a:r>
            <a:r>
              <a:rPr lang="ar-SA" dirty="0"/>
              <a:t>آریتمی قلبی</a:t>
            </a:r>
            <a:r>
              <a:rPr lang="fa-IR" dirty="0"/>
              <a:t>، </a:t>
            </a:r>
            <a:r>
              <a:rPr lang="ar-SA" dirty="0"/>
              <a:t>تغییرات در نوار قلب</a:t>
            </a:r>
            <a:r>
              <a:rPr lang="en-US" dirty="0"/>
              <a:t> (ECG) </a:t>
            </a:r>
            <a:r>
              <a:rPr lang="ar-SA" dirty="0"/>
              <a:t>مانند کوتاه شدن فاصله</a:t>
            </a:r>
            <a:r>
              <a:rPr lang="en-US" dirty="0"/>
              <a:t> QT  </a:t>
            </a:r>
          </a:p>
        </p:txBody>
      </p:sp>
    </p:spTree>
    <p:extLst>
      <p:ext uri="{BB962C8B-B14F-4D97-AF65-F5344CB8AC3E}">
        <p14:creationId xmlns:p14="http://schemas.microsoft.com/office/powerpoint/2010/main" val="809278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9446" y="-211015"/>
            <a:ext cx="8610600" cy="1293028"/>
          </a:xfrm>
        </p:spPr>
        <p:txBody>
          <a:bodyPr/>
          <a:lstStyle/>
          <a:p>
            <a:r>
              <a:rPr lang="fa-IR" dirty="0"/>
              <a:t>کلرید  </a:t>
            </a:r>
            <a:r>
              <a:rPr lang="en-US" dirty="0"/>
              <a:t>Cl</a:t>
            </a:r>
          </a:p>
        </p:txBody>
      </p:sp>
      <p:sp>
        <p:nvSpPr>
          <p:cNvPr id="3" name="Content Placeholder 2"/>
          <p:cNvSpPr>
            <a:spLocks noGrp="1"/>
          </p:cNvSpPr>
          <p:nvPr>
            <p:ph idx="1"/>
          </p:nvPr>
        </p:nvSpPr>
        <p:spPr>
          <a:xfrm>
            <a:off x="685800" y="931985"/>
            <a:ext cx="10820400" cy="5926015"/>
          </a:xfrm>
        </p:spPr>
        <p:txBody>
          <a:bodyPr>
            <a:normAutofit fontScale="77500" lnSpcReduction="20000"/>
          </a:bodyPr>
          <a:lstStyle/>
          <a:p>
            <a:r>
              <a:rPr lang="ar-SA" dirty="0"/>
              <a:t>تعادل مایعات</a:t>
            </a:r>
            <a:r>
              <a:rPr lang="en-US" dirty="0"/>
              <a:t>:</a:t>
            </a:r>
            <a:r>
              <a:rPr lang="fa-IR" dirty="0"/>
              <a:t> </a:t>
            </a:r>
            <a:r>
              <a:rPr lang="ar-SA" dirty="0"/>
              <a:t>همراه با سدیم، اصلی</a:t>
            </a:r>
            <a:r>
              <a:rPr lang="en-US" dirty="0"/>
              <a:t>‌</a:t>
            </a:r>
            <a:r>
              <a:rPr lang="ar-SA" dirty="0"/>
              <a:t>ترین عامل تعیین کننده غلظت مایعات خارج سلولی است</a:t>
            </a:r>
            <a:r>
              <a:rPr lang="en-US" dirty="0"/>
              <a:t>.</a:t>
            </a:r>
          </a:p>
          <a:p>
            <a:r>
              <a:rPr lang="ar-SA" dirty="0"/>
              <a:t>تعادل اسید</a:t>
            </a:r>
            <a:r>
              <a:rPr lang="en-US" dirty="0"/>
              <a:t>-</a:t>
            </a:r>
            <a:r>
              <a:rPr lang="ar-SA" dirty="0"/>
              <a:t>باز</a:t>
            </a:r>
            <a:r>
              <a:rPr lang="fa-IR" dirty="0"/>
              <a:t>: </a:t>
            </a:r>
            <a:r>
              <a:rPr lang="ar-SA" dirty="0"/>
              <a:t>به عنوان یون منفی اصلی در خون، به حفظ تعادل</a:t>
            </a:r>
            <a:r>
              <a:rPr lang="en-US" dirty="0"/>
              <a:t> pH </a:t>
            </a:r>
            <a:r>
              <a:rPr lang="ar-SA" dirty="0"/>
              <a:t>خون کمک می</a:t>
            </a:r>
            <a:r>
              <a:rPr lang="en-US" dirty="0"/>
              <a:t>‌</a:t>
            </a:r>
            <a:r>
              <a:rPr lang="ar-SA" dirty="0"/>
              <a:t>کند</a:t>
            </a:r>
            <a:r>
              <a:rPr lang="en-US" dirty="0"/>
              <a:t>. </a:t>
            </a:r>
            <a:r>
              <a:rPr lang="ar-SA" dirty="0"/>
              <a:t>کلیه</a:t>
            </a:r>
            <a:r>
              <a:rPr lang="en-US" dirty="0"/>
              <a:t>‌</a:t>
            </a:r>
            <a:r>
              <a:rPr lang="ar-SA" dirty="0"/>
              <a:t>ها با جذب یا دفع کلرید و بیکربنات، این تعادل را تنظیم می</a:t>
            </a:r>
            <a:r>
              <a:rPr lang="en-US" dirty="0"/>
              <a:t>‌</a:t>
            </a:r>
            <a:r>
              <a:rPr lang="ar-SA" dirty="0"/>
              <a:t>کنند</a:t>
            </a:r>
            <a:r>
              <a:rPr lang="en-US" dirty="0"/>
              <a:t>.</a:t>
            </a:r>
          </a:p>
          <a:p>
            <a:r>
              <a:rPr lang="fa-IR" dirty="0"/>
              <a:t>گوارش: در </a:t>
            </a:r>
            <a:r>
              <a:rPr lang="ar-SA" dirty="0"/>
              <a:t>معده، کلرید بخشی از اسید هیدروکلریک</a:t>
            </a:r>
            <a:r>
              <a:rPr lang="en-US" dirty="0"/>
              <a:t> (</a:t>
            </a:r>
            <a:r>
              <a:rPr lang="en-US" dirty="0" err="1"/>
              <a:t>HCl</a:t>
            </a:r>
            <a:r>
              <a:rPr lang="en-US" dirty="0"/>
              <a:t>) </a:t>
            </a:r>
            <a:r>
              <a:rPr lang="ar-SA" dirty="0"/>
              <a:t>است که برای هضم غذا ضروری است</a:t>
            </a:r>
            <a:r>
              <a:rPr lang="en-US" dirty="0"/>
              <a:t>.</a:t>
            </a:r>
          </a:p>
          <a:p>
            <a:r>
              <a:rPr lang="ar-SA" dirty="0"/>
              <a:t>مقادیر طبیعی کلرید در خون معمولاً </a:t>
            </a:r>
            <a:r>
              <a:rPr lang="en-US" dirty="0"/>
              <a:t>96-106 </a:t>
            </a:r>
            <a:r>
              <a:rPr lang="en-US" dirty="0" err="1"/>
              <a:t>mEq</a:t>
            </a:r>
            <a:r>
              <a:rPr lang="en-US" dirty="0"/>
              <a:t>/L</a:t>
            </a:r>
            <a:r>
              <a:rPr lang="fa-IR" dirty="0"/>
              <a:t> </a:t>
            </a:r>
            <a:r>
              <a:rPr lang="ar-SA" dirty="0"/>
              <a:t>است</a:t>
            </a:r>
            <a:r>
              <a:rPr lang="en-US" dirty="0"/>
              <a:t>.</a:t>
            </a:r>
          </a:p>
          <a:p>
            <a:r>
              <a:rPr lang="en-US" b="1" dirty="0">
                <a:solidFill>
                  <a:schemeClr val="accent1">
                    <a:lumMod val="60000"/>
                    <a:lumOff val="40000"/>
                  </a:schemeClr>
                </a:solidFill>
              </a:rPr>
              <a:t> </a:t>
            </a:r>
            <a:r>
              <a:rPr lang="ar-SA" b="1" dirty="0">
                <a:solidFill>
                  <a:schemeClr val="accent1">
                    <a:lumMod val="60000"/>
                    <a:lumOff val="40000"/>
                  </a:schemeClr>
                </a:solidFill>
              </a:rPr>
              <a:t>هیپوکلرمی</a:t>
            </a:r>
            <a:r>
              <a:rPr lang="en-US" b="1" dirty="0">
                <a:solidFill>
                  <a:schemeClr val="accent1">
                    <a:lumMod val="60000"/>
                    <a:lumOff val="40000"/>
                  </a:schemeClr>
                </a:solidFill>
              </a:rPr>
              <a:t> (</a:t>
            </a:r>
            <a:r>
              <a:rPr lang="en-US" b="1" dirty="0" err="1">
                <a:solidFill>
                  <a:schemeClr val="accent1">
                    <a:lumMod val="60000"/>
                    <a:lumOff val="40000"/>
                  </a:schemeClr>
                </a:solidFill>
              </a:rPr>
              <a:t>Hypochloremia</a:t>
            </a:r>
            <a:r>
              <a:rPr lang="en-US" b="1" dirty="0">
                <a:solidFill>
                  <a:schemeClr val="accent1">
                    <a:lumMod val="60000"/>
                    <a:lumOff val="40000"/>
                  </a:schemeClr>
                </a:solidFill>
              </a:rPr>
              <a:t>) </a:t>
            </a:r>
            <a:r>
              <a:rPr lang="ar-SA" b="1" dirty="0">
                <a:solidFill>
                  <a:schemeClr val="accent1">
                    <a:lumMod val="60000"/>
                    <a:lumOff val="40000"/>
                  </a:schemeClr>
                </a:solidFill>
              </a:rPr>
              <a:t>کاهش کلر خون</a:t>
            </a:r>
            <a:r>
              <a:rPr lang="fa-IR" b="1" dirty="0">
                <a:solidFill>
                  <a:schemeClr val="accent1">
                    <a:lumMod val="60000"/>
                    <a:lumOff val="40000"/>
                  </a:schemeClr>
                </a:solidFill>
              </a:rPr>
              <a:t>:</a:t>
            </a:r>
            <a:endParaRPr lang="en-US" b="1" dirty="0">
              <a:solidFill>
                <a:schemeClr val="accent1">
                  <a:lumMod val="60000"/>
                  <a:lumOff val="40000"/>
                </a:schemeClr>
              </a:solidFill>
            </a:endParaRPr>
          </a:p>
          <a:p>
            <a:r>
              <a:rPr lang="en-US" dirty="0"/>
              <a:t> </a:t>
            </a:r>
            <a:r>
              <a:rPr lang="ar-SA" dirty="0"/>
              <a:t>هیپوکلرمی به معنی کاهش سطح کلرید</a:t>
            </a:r>
            <a:r>
              <a:rPr lang="en-US" dirty="0"/>
              <a:t> 96 </a:t>
            </a:r>
            <a:r>
              <a:rPr lang="en-US" dirty="0" err="1"/>
              <a:t>mEq</a:t>
            </a:r>
            <a:r>
              <a:rPr lang="en-US" dirty="0"/>
              <a:t>/L </a:t>
            </a:r>
            <a:r>
              <a:rPr lang="ar-SA" dirty="0"/>
              <a:t>است</a:t>
            </a:r>
            <a:r>
              <a:rPr lang="en-US" dirty="0"/>
              <a:t>.</a:t>
            </a:r>
          </a:p>
          <a:p>
            <a:r>
              <a:rPr lang="ar-SA" dirty="0"/>
              <a:t>علل کاهش کلرید</a:t>
            </a:r>
            <a:r>
              <a:rPr lang="en-US" dirty="0"/>
              <a:t>:</a:t>
            </a:r>
          </a:p>
          <a:p>
            <a:pPr lvl="1"/>
            <a:r>
              <a:rPr lang="en-US" dirty="0"/>
              <a:t> </a:t>
            </a:r>
            <a:r>
              <a:rPr lang="ar-SA" dirty="0"/>
              <a:t>استفراغ یا ساکشن </a:t>
            </a:r>
            <a:r>
              <a:rPr lang="fa-IR" dirty="0"/>
              <a:t>محتویات </a:t>
            </a:r>
            <a:r>
              <a:rPr lang="ar-SA" dirty="0"/>
              <a:t>معده</a:t>
            </a:r>
            <a:r>
              <a:rPr lang="fa-IR" dirty="0"/>
              <a:t>: </a:t>
            </a:r>
            <a:r>
              <a:rPr lang="ar-SA" dirty="0"/>
              <a:t>اسید معده حاوی مقدار زیادی</a:t>
            </a:r>
            <a:r>
              <a:rPr lang="en-US" dirty="0"/>
              <a:t> </a:t>
            </a:r>
            <a:r>
              <a:rPr lang="en-US" dirty="0" err="1"/>
              <a:t>HCl</a:t>
            </a:r>
            <a:r>
              <a:rPr lang="en-US" dirty="0"/>
              <a:t> </a:t>
            </a:r>
            <a:r>
              <a:rPr lang="ar-SA" dirty="0"/>
              <a:t>است</a:t>
            </a:r>
            <a:r>
              <a:rPr lang="fa-IR" dirty="0"/>
              <a:t>. </a:t>
            </a:r>
            <a:r>
              <a:rPr lang="ar-SA" dirty="0"/>
              <a:t>از دست دادن این اسید، مستقیماً باعث از دست رفتن کلرید و در نتیجه آلکالوز متابولیک</a:t>
            </a:r>
            <a:r>
              <a:rPr lang="fa-IR" dirty="0"/>
              <a:t> </a:t>
            </a:r>
            <a:r>
              <a:rPr lang="ar-SA" dirty="0"/>
              <a:t>می</a:t>
            </a:r>
            <a:r>
              <a:rPr lang="en-US" dirty="0"/>
              <a:t>‌</a:t>
            </a:r>
            <a:r>
              <a:rPr lang="ar-SA" dirty="0"/>
              <a:t>شود</a:t>
            </a:r>
            <a:r>
              <a:rPr lang="en-US" dirty="0"/>
              <a:t>.</a:t>
            </a:r>
          </a:p>
          <a:p>
            <a:pPr lvl="1"/>
            <a:r>
              <a:rPr lang="en-US" dirty="0"/>
              <a:t> </a:t>
            </a:r>
            <a:r>
              <a:rPr lang="ar-SA" dirty="0"/>
              <a:t>تعریق بیش از حد</a:t>
            </a:r>
            <a:r>
              <a:rPr lang="fa-IR" dirty="0"/>
              <a:t>: </a:t>
            </a:r>
            <a:r>
              <a:rPr lang="ar-SA" dirty="0"/>
              <a:t>عرق حاوی کلرید است</a:t>
            </a:r>
            <a:r>
              <a:rPr lang="en-US" dirty="0"/>
              <a:t>.</a:t>
            </a:r>
          </a:p>
          <a:p>
            <a:pPr lvl="1"/>
            <a:r>
              <a:rPr lang="ar-SA" dirty="0"/>
              <a:t>مصرف بیش از حد دیورتیک</a:t>
            </a:r>
            <a:r>
              <a:rPr lang="en-US" dirty="0"/>
              <a:t>‌</a:t>
            </a:r>
            <a:r>
              <a:rPr lang="ar-SA" dirty="0"/>
              <a:t>ه</a:t>
            </a:r>
            <a:r>
              <a:rPr lang="fa-IR" dirty="0"/>
              <a:t>ا: </a:t>
            </a:r>
            <a:r>
              <a:rPr lang="en-US" dirty="0"/>
              <a:t> </a:t>
            </a:r>
            <a:r>
              <a:rPr lang="ar-SA" dirty="0"/>
              <a:t>به خصوص دیورتیک</a:t>
            </a:r>
            <a:r>
              <a:rPr lang="en-US" dirty="0"/>
              <a:t>‌</a:t>
            </a:r>
            <a:r>
              <a:rPr lang="ar-SA" dirty="0"/>
              <a:t>های</a:t>
            </a:r>
            <a:r>
              <a:rPr lang="en-US" dirty="0"/>
              <a:t> </a:t>
            </a:r>
            <a:r>
              <a:rPr lang="fa-IR" dirty="0"/>
              <a:t>موثر بر لوله هنله </a:t>
            </a:r>
            <a:r>
              <a:rPr lang="ar-SA" dirty="0"/>
              <a:t>و تیازیدی که دفع سدیم و کلرید را افزایش می</a:t>
            </a:r>
            <a:r>
              <a:rPr lang="en-US" dirty="0"/>
              <a:t>‌</a:t>
            </a:r>
            <a:r>
              <a:rPr lang="ar-SA" dirty="0"/>
              <a:t>دهند</a:t>
            </a:r>
            <a:r>
              <a:rPr lang="en-US" dirty="0"/>
              <a:t>.</a:t>
            </a:r>
          </a:p>
          <a:p>
            <a:pPr lvl="1"/>
            <a:r>
              <a:rPr lang="en-US" dirty="0"/>
              <a:t> </a:t>
            </a:r>
            <a:r>
              <a:rPr lang="ar-SA" dirty="0"/>
              <a:t>سندرم </a:t>
            </a:r>
            <a:r>
              <a:rPr lang="fa-IR" dirty="0"/>
              <a:t>ترشح</a:t>
            </a:r>
            <a:r>
              <a:rPr lang="ar-SA" dirty="0"/>
              <a:t> نامناسب هورمون ضدادراری</a:t>
            </a:r>
            <a:r>
              <a:rPr lang="en-US" dirty="0"/>
              <a:t> (SIADH):</a:t>
            </a:r>
            <a:r>
              <a:rPr lang="ar-SA" dirty="0"/>
              <a:t>در این حالت رقیق شدن خون باعث رقیق شدن همه الکترولیت</a:t>
            </a:r>
            <a:r>
              <a:rPr lang="en-US" dirty="0"/>
              <a:t>‌</a:t>
            </a:r>
            <a:r>
              <a:rPr lang="ar-SA" dirty="0"/>
              <a:t>ها می</a:t>
            </a:r>
            <a:r>
              <a:rPr lang="en-US" dirty="0"/>
              <a:t>‌</a:t>
            </a:r>
            <a:r>
              <a:rPr lang="ar-SA" dirty="0"/>
              <a:t>شود</a:t>
            </a:r>
            <a:r>
              <a:rPr lang="en-US" dirty="0"/>
              <a:t>.</a:t>
            </a:r>
          </a:p>
          <a:p>
            <a:pPr lvl="1"/>
            <a:r>
              <a:rPr lang="en-US" dirty="0"/>
              <a:t> </a:t>
            </a:r>
            <a:r>
              <a:rPr lang="ar-SA" dirty="0"/>
              <a:t>نارسایی احتقانی قلب</a:t>
            </a:r>
            <a:r>
              <a:rPr lang="fa-IR" dirty="0"/>
              <a:t>: </a:t>
            </a:r>
            <a:r>
              <a:rPr lang="ar-SA" dirty="0"/>
              <a:t>باعث احتباس آب و رقیق شدن الکترولیت</a:t>
            </a:r>
            <a:r>
              <a:rPr lang="en-US" dirty="0"/>
              <a:t>‌</a:t>
            </a:r>
            <a:r>
              <a:rPr lang="ar-SA" dirty="0"/>
              <a:t>ها می</a:t>
            </a:r>
            <a:r>
              <a:rPr lang="en-US" dirty="0"/>
              <a:t>‌</a:t>
            </a:r>
            <a:r>
              <a:rPr lang="ar-SA" dirty="0"/>
              <a:t>شود</a:t>
            </a:r>
            <a:r>
              <a:rPr lang="en-US" dirty="0"/>
              <a:t>.</a:t>
            </a:r>
          </a:p>
          <a:p>
            <a:pPr lvl="1"/>
            <a:r>
              <a:rPr lang="ar-SA" dirty="0"/>
              <a:t>آلکالوز تنفسی</a:t>
            </a:r>
            <a:r>
              <a:rPr lang="fa-IR" dirty="0"/>
              <a:t>: برای </a:t>
            </a:r>
            <a:r>
              <a:rPr lang="ar-SA" dirty="0"/>
              <a:t>جبران </a:t>
            </a:r>
            <a:r>
              <a:rPr lang="fa-IR" dirty="0"/>
              <a:t>آلکالوز </a:t>
            </a:r>
            <a:r>
              <a:rPr lang="ar-SA" dirty="0"/>
              <a:t>متابولیک، کلیه </a:t>
            </a:r>
            <a:r>
              <a:rPr lang="fa-IR" dirty="0"/>
              <a:t>ب</a:t>
            </a:r>
            <a:r>
              <a:rPr lang="ar-SA" dirty="0"/>
              <a:t>یکربنات دفع کرده و کلرید را نگه </a:t>
            </a:r>
            <a:r>
              <a:rPr lang="fa-IR" dirty="0"/>
              <a:t>می </a:t>
            </a:r>
            <a:r>
              <a:rPr lang="ar-SA" dirty="0"/>
              <a:t>دارد، اما در موارد مزمن می</a:t>
            </a:r>
            <a:r>
              <a:rPr lang="en-US" dirty="0"/>
              <a:t>‌</a:t>
            </a:r>
            <a:r>
              <a:rPr lang="ar-SA" dirty="0"/>
              <a:t>تواند منجر به کاهش مختصر کلرید شود</a:t>
            </a:r>
            <a:r>
              <a:rPr lang="en-US" dirty="0"/>
              <a:t>.</a:t>
            </a:r>
          </a:p>
          <a:p>
            <a:pPr lvl="1"/>
            <a:r>
              <a:rPr lang="ar-SA" dirty="0"/>
              <a:t>سوء تغذیه شدید</a:t>
            </a:r>
            <a:endParaRPr lang="en-US" dirty="0"/>
          </a:p>
          <a:p>
            <a:r>
              <a:rPr lang="en-US" dirty="0"/>
              <a:t> </a:t>
            </a:r>
            <a:r>
              <a:rPr lang="ar-SA" dirty="0"/>
              <a:t>علائم و نشانه های کاهش کلرید</a:t>
            </a:r>
            <a:r>
              <a:rPr lang="en-US" dirty="0"/>
              <a:t>:</a:t>
            </a:r>
          </a:p>
          <a:p>
            <a:pPr lvl="1"/>
            <a:r>
              <a:rPr lang="ar-SA" dirty="0"/>
              <a:t>علائم هیپوکلرمی معمولاً مربوط به علت زمینه</a:t>
            </a:r>
            <a:r>
              <a:rPr lang="fa-IR" dirty="0"/>
              <a:t> </a:t>
            </a:r>
            <a:r>
              <a:rPr lang="ar-SA" dirty="0"/>
              <a:t>ای و عدم تعادل الکترولیتهای دیگر</a:t>
            </a:r>
            <a:r>
              <a:rPr lang="fa-IR" dirty="0"/>
              <a:t>(</a:t>
            </a:r>
            <a:r>
              <a:rPr lang="ar-SA" dirty="0"/>
              <a:t>به ویژه سدیم و پتاسیم</a:t>
            </a:r>
            <a:r>
              <a:rPr lang="fa-IR" dirty="0"/>
              <a:t>)</a:t>
            </a:r>
            <a:r>
              <a:rPr lang="en-US" dirty="0"/>
              <a:t> </a:t>
            </a:r>
            <a:r>
              <a:rPr lang="ar-SA" dirty="0"/>
              <a:t>و همچنین اختلال در تعادل اسید</a:t>
            </a:r>
            <a:r>
              <a:rPr lang="en-US" dirty="0"/>
              <a:t>-</a:t>
            </a:r>
            <a:r>
              <a:rPr lang="ar-SA" dirty="0"/>
              <a:t>باز</a:t>
            </a:r>
            <a:r>
              <a:rPr lang="fa-IR" dirty="0"/>
              <a:t>(</a:t>
            </a:r>
            <a:r>
              <a:rPr lang="ar-SA" dirty="0"/>
              <a:t>آلکالوز</a:t>
            </a:r>
            <a:r>
              <a:rPr lang="fa-IR" dirty="0"/>
              <a:t>)</a:t>
            </a:r>
            <a:r>
              <a:rPr lang="en-US" dirty="0"/>
              <a:t> </a:t>
            </a:r>
            <a:r>
              <a:rPr lang="ar-SA" dirty="0"/>
              <a:t>است</a:t>
            </a:r>
            <a:r>
              <a:rPr lang="en-US" dirty="0"/>
              <a:t>:</a:t>
            </a:r>
          </a:p>
          <a:p>
            <a:pPr lvl="1"/>
            <a:r>
              <a:rPr lang="ar-SA" dirty="0"/>
              <a:t>ضعف، بیحالی و خستگی</a:t>
            </a:r>
            <a:endParaRPr lang="en-US" dirty="0"/>
          </a:p>
          <a:p>
            <a:pPr lvl="1"/>
            <a:r>
              <a:rPr lang="ar-SA" dirty="0"/>
              <a:t>اسپاسم و گرفتگی عضلانی</a:t>
            </a:r>
            <a:endParaRPr lang="en-US" dirty="0"/>
          </a:p>
          <a:p>
            <a:pPr lvl="1"/>
            <a:r>
              <a:rPr lang="ar-SA" dirty="0"/>
              <a:t>کاهش فشار خون</a:t>
            </a:r>
            <a:endParaRPr lang="en-US" dirty="0"/>
          </a:p>
          <a:p>
            <a:pPr lvl="1"/>
            <a:r>
              <a:rPr lang="ar-SA" dirty="0"/>
              <a:t>از دست دادن اشتها</a:t>
            </a:r>
            <a:endParaRPr lang="en-US" dirty="0"/>
          </a:p>
          <a:p>
            <a:pPr lvl="1"/>
            <a:r>
              <a:rPr lang="ar-SA" dirty="0"/>
              <a:t>در موارد شدید آلکالوز</a:t>
            </a:r>
            <a:r>
              <a:rPr lang="fa-IR" dirty="0"/>
              <a:t>: </a:t>
            </a:r>
            <a:r>
              <a:rPr lang="ar-SA" dirty="0"/>
              <a:t>انقباضات عضلانی، گیجی، تشنج، آریتمی قلبی</a:t>
            </a:r>
            <a:r>
              <a:rPr lang="fa-IR" dirty="0"/>
              <a:t>(</a:t>
            </a:r>
            <a:r>
              <a:rPr lang="ar-SA" dirty="0"/>
              <a:t>به دلیل همراهی با هیپوکالمی</a:t>
            </a:r>
            <a:r>
              <a:rPr lang="fa-IR" dirty="0"/>
              <a:t>)</a:t>
            </a:r>
            <a:endParaRPr lang="en-US" dirty="0"/>
          </a:p>
        </p:txBody>
      </p:sp>
    </p:spTree>
    <p:extLst>
      <p:ext uri="{BB962C8B-B14F-4D97-AF65-F5344CB8AC3E}">
        <p14:creationId xmlns:p14="http://schemas.microsoft.com/office/powerpoint/2010/main" val="2255099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93807"/>
            <a:ext cx="8610600" cy="1293028"/>
          </a:xfrm>
        </p:spPr>
        <p:txBody>
          <a:bodyPr/>
          <a:lstStyle/>
          <a:p>
            <a:r>
              <a:rPr lang="fa-IR" dirty="0"/>
              <a:t>کلرید  </a:t>
            </a:r>
            <a:r>
              <a:rPr lang="en-US" dirty="0"/>
              <a:t>Cl</a:t>
            </a:r>
          </a:p>
        </p:txBody>
      </p:sp>
      <p:sp>
        <p:nvSpPr>
          <p:cNvPr id="3" name="Content Placeholder 2"/>
          <p:cNvSpPr>
            <a:spLocks noGrp="1"/>
          </p:cNvSpPr>
          <p:nvPr>
            <p:ph idx="1"/>
          </p:nvPr>
        </p:nvSpPr>
        <p:spPr>
          <a:xfrm>
            <a:off x="279399" y="847725"/>
            <a:ext cx="11464925" cy="6010275"/>
          </a:xfrm>
        </p:spPr>
        <p:txBody>
          <a:bodyPr>
            <a:normAutofit fontScale="92500" lnSpcReduction="10000"/>
          </a:bodyPr>
          <a:lstStyle/>
          <a:p>
            <a:r>
              <a:rPr lang="ar-SA" b="1" dirty="0">
                <a:solidFill>
                  <a:schemeClr val="accent1">
                    <a:lumMod val="60000"/>
                    <a:lumOff val="40000"/>
                  </a:schemeClr>
                </a:solidFill>
              </a:rPr>
              <a:t>هایپرکلرمی</a:t>
            </a:r>
            <a:r>
              <a:rPr lang="en-US" b="1" dirty="0">
                <a:solidFill>
                  <a:schemeClr val="accent1">
                    <a:lumMod val="60000"/>
                    <a:lumOff val="40000"/>
                  </a:schemeClr>
                </a:solidFill>
              </a:rPr>
              <a:t> (</a:t>
            </a:r>
            <a:r>
              <a:rPr lang="en-US" b="1" dirty="0" err="1">
                <a:solidFill>
                  <a:schemeClr val="accent1">
                    <a:lumMod val="60000"/>
                    <a:lumOff val="40000"/>
                  </a:schemeClr>
                </a:solidFill>
              </a:rPr>
              <a:t>Hyperchloremia</a:t>
            </a:r>
            <a:r>
              <a:rPr lang="en-US" b="1" dirty="0">
                <a:solidFill>
                  <a:schemeClr val="accent1">
                    <a:lumMod val="60000"/>
                    <a:lumOff val="40000"/>
                  </a:schemeClr>
                </a:solidFill>
              </a:rPr>
              <a:t>) </a:t>
            </a:r>
            <a:r>
              <a:rPr lang="ar-SA" b="1" dirty="0">
                <a:solidFill>
                  <a:schemeClr val="accent1">
                    <a:lumMod val="60000"/>
                    <a:lumOff val="40000"/>
                  </a:schemeClr>
                </a:solidFill>
              </a:rPr>
              <a:t>افزایش کلر خون</a:t>
            </a:r>
            <a:r>
              <a:rPr lang="fa-IR" b="1" dirty="0">
                <a:solidFill>
                  <a:schemeClr val="accent1">
                    <a:lumMod val="60000"/>
                    <a:lumOff val="40000"/>
                  </a:schemeClr>
                </a:solidFill>
              </a:rPr>
              <a:t>:</a:t>
            </a:r>
            <a:endParaRPr lang="en-US" b="1" dirty="0">
              <a:solidFill>
                <a:schemeClr val="accent1">
                  <a:lumMod val="60000"/>
                  <a:lumOff val="40000"/>
                </a:schemeClr>
              </a:solidFill>
            </a:endParaRPr>
          </a:p>
          <a:p>
            <a:r>
              <a:rPr lang="ar-SA" dirty="0"/>
              <a:t>هایپرکلرمی به معنی افزایش سطح کلرید</a:t>
            </a:r>
            <a:r>
              <a:rPr lang="en-US" dirty="0"/>
              <a:t> &gt;106 </a:t>
            </a:r>
            <a:r>
              <a:rPr lang="en-US" dirty="0" err="1"/>
              <a:t>mEq</a:t>
            </a:r>
            <a:r>
              <a:rPr lang="en-US" dirty="0"/>
              <a:t>/L </a:t>
            </a:r>
            <a:r>
              <a:rPr lang="ar-SA" dirty="0"/>
              <a:t>است</a:t>
            </a:r>
            <a:r>
              <a:rPr lang="en-US" dirty="0"/>
              <a:t>. </a:t>
            </a:r>
            <a:r>
              <a:rPr lang="ar-SA" dirty="0"/>
              <a:t>این حالت اغلب به دلیل از دست دادن آب</a:t>
            </a:r>
            <a:r>
              <a:rPr lang="en-US" dirty="0"/>
              <a:t> </a:t>
            </a:r>
            <a:r>
              <a:rPr lang="ar-SA" dirty="0"/>
              <a:t>یا </a:t>
            </a:r>
            <a:r>
              <a:rPr lang="fa-IR" dirty="0"/>
              <a:t>بدنبال </a:t>
            </a:r>
            <a:r>
              <a:rPr lang="ar-SA" dirty="0"/>
              <a:t>یک مشکل متابولیک</a:t>
            </a:r>
            <a:r>
              <a:rPr lang="fa-IR" dirty="0"/>
              <a:t> دیگر</a:t>
            </a:r>
            <a:r>
              <a:rPr lang="ar-SA" dirty="0"/>
              <a:t> رخ می</a:t>
            </a:r>
            <a:r>
              <a:rPr lang="en-US" dirty="0"/>
              <a:t>‌</a:t>
            </a:r>
            <a:r>
              <a:rPr lang="ar-SA" dirty="0"/>
              <a:t>دهد</a:t>
            </a:r>
            <a:r>
              <a:rPr lang="en-US" dirty="0"/>
              <a:t>.</a:t>
            </a:r>
          </a:p>
          <a:p>
            <a:r>
              <a:rPr lang="ar-SA" dirty="0"/>
              <a:t>علل افزایش کلرید</a:t>
            </a:r>
            <a:r>
              <a:rPr lang="en-US" dirty="0"/>
              <a:t>:</a:t>
            </a:r>
          </a:p>
          <a:p>
            <a:pPr lvl="1"/>
            <a:r>
              <a:rPr lang="ar-SA" dirty="0"/>
              <a:t>کم</a:t>
            </a:r>
            <a:r>
              <a:rPr lang="en-US" dirty="0"/>
              <a:t>‌</a:t>
            </a:r>
            <a:r>
              <a:rPr lang="ar-SA" dirty="0"/>
              <a:t>آبی شدید</a:t>
            </a:r>
            <a:r>
              <a:rPr lang="fa-IR" dirty="0"/>
              <a:t>: </a:t>
            </a:r>
            <a:r>
              <a:rPr lang="ar-SA" dirty="0"/>
              <a:t>شایع</a:t>
            </a:r>
            <a:r>
              <a:rPr lang="en-US" dirty="0"/>
              <a:t>‌</a:t>
            </a:r>
            <a:r>
              <a:rPr lang="ar-SA" dirty="0"/>
              <a:t>ترین علت</a:t>
            </a:r>
            <a:r>
              <a:rPr lang="fa-IR" dirty="0"/>
              <a:t>. </a:t>
            </a:r>
            <a:r>
              <a:rPr lang="ar-SA" dirty="0"/>
              <a:t>با کاهش آب</a:t>
            </a:r>
            <a:r>
              <a:rPr lang="fa-IR" dirty="0"/>
              <a:t> بدن،</a:t>
            </a:r>
            <a:r>
              <a:rPr lang="ar-SA" dirty="0"/>
              <a:t> همه الکترولیت</a:t>
            </a:r>
            <a:r>
              <a:rPr lang="en-US" dirty="0"/>
              <a:t>‌</a:t>
            </a:r>
            <a:r>
              <a:rPr lang="ar-SA" dirty="0"/>
              <a:t>ها از جمله کلرید به طور کاذب افزایش می</a:t>
            </a:r>
            <a:r>
              <a:rPr lang="en-US" dirty="0"/>
              <a:t>‌</a:t>
            </a:r>
            <a:r>
              <a:rPr lang="ar-SA" dirty="0"/>
              <a:t>یابد</a:t>
            </a:r>
            <a:r>
              <a:rPr lang="en-US" dirty="0"/>
              <a:t>.</a:t>
            </a:r>
          </a:p>
          <a:p>
            <a:pPr lvl="1"/>
            <a:r>
              <a:rPr lang="ar-SA" dirty="0"/>
              <a:t>اختلالات متابولیک</a:t>
            </a:r>
            <a:r>
              <a:rPr lang="fa-IR" dirty="0"/>
              <a:t>: </a:t>
            </a:r>
            <a:r>
              <a:rPr lang="ar-SA" dirty="0"/>
              <a:t>به ویژه اسیدوز متابولیک با آنیون گپ طبیعی</a:t>
            </a:r>
            <a:r>
              <a:rPr lang="en-US" dirty="0"/>
              <a:t>.</a:t>
            </a:r>
          </a:p>
          <a:p>
            <a:pPr lvl="1"/>
            <a:r>
              <a:rPr lang="ar-SA" dirty="0"/>
              <a:t>بیماری کلیوی</a:t>
            </a:r>
            <a:r>
              <a:rPr lang="fa-IR" dirty="0"/>
              <a:t>: </a:t>
            </a:r>
            <a:r>
              <a:rPr lang="ar-SA" dirty="0"/>
              <a:t>ناتوانی کلیه در دفع مناسب الکترولیت</a:t>
            </a:r>
            <a:r>
              <a:rPr lang="en-US" dirty="0"/>
              <a:t>‌</a:t>
            </a:r>
            <a:r>
              <a:rPr lang="ar-SA" dirty="0"/>
              <a:t>ها</a:t>
            </a:r>
            <a:r>
              <a:rPr lang="en-US" dirty="0"/>
              <a:t>.</a:t>
            </a:r>
          </a:p>
          <a:p>
            <a:pPr lvl="1"/>
            <a:r>
              <a:rPr lang="ar-SA" dirty="0"/>
              <a:t>مصرف بیش از حد نمک</a:t>
            </a:r>
            <a:r>
              <a:rPr lang="en-US" dirty="0"/>
              <a:t> (</a:t>
            </a:r>
            <a:r>
              <a:rPr lang="en-US" dirty="0" err="1"/>
              <a:t>NaCl</a:t>
            </a:r>
            <a:r>
              <a:rPr lang="en-US" dirty="0"/>
              <a:t>): </a:t>
            </a:r>
            <a:r>
              <a:rPr lang="ar-SA" dirty="0"/>
              <a:t>دریافت وریدی سرم نرمال سالین</a:t>
            </a:r>
            <a:r>
              <a:rPr lang="en-US" dirty="0"/>
              <a:t> </a:t>
            </a:r>
            <a:r>
              <a:rPr lang="ar-SA" dirty="0"/>
              <a:t>به مقدار زیاد</a:t>
            </a:r>
            <a:r>
              <a:rPr lang="en-US" dirty="0"/>
              <a:t>.</a:t>
            </a:r>
          </a:p>
          <a:p>
            <a:pPr lvl="1"/>
            <a:r>
              <a:rPr lang="ar-SA" dirty="0"/>
              <a:t>هایپرناترمی</a:t>
            </a:r>
            <a:r>
              <a:rPr lang="fa-IR" dirty="0"/>
              <a:t>: </a:t>
            </a:r>
            <a:r>
              <a:rPr lang="ar-SA" dirty="0"/>
              <a:t>افزایش سدیم خون معمولاً با افزایش کلرید همراه است</a:t>
            </a:r>
            <a:r>
              <a:rPr lang="en-US" dirty="0"/>
              <a:t>.</a:t>
            </a:r>
          </a:p>
          <a:p>
            <a:pPr lvl="1"/>
            <a:r>
              <a:rPr lang="ar-SA" dirty="0"/>
              <a:t>علل نادر</a:t>
            </a:r>
            <a:r>
              <a:rPr lang="fa-IR" dirty="0"/>
              <a:t>: </a:t>
            </a:r>
            <a:r>
              <a:rPr lang="ar-SA" dirty="0"/>
              <a:t>هایپرپاراتیروئیدیسم، مسمومیت با برومید</a:t>
            </a:r>
            <a:r>
              <a:rPr lang="en-US" dirty="0"/>
              <a:t>.</a:t>
            </a:r>
          </a:p>
          <a:p>
            <a:r>
              <a:rPr lang="en-US" dirty="0"/>
              <a:t> </a:t>
            </a:r>
            <a:r>
              <a:rPr lang="ar-SA" dirty="0"/>
              <a:t>علائم و نشانه های افزایش کلرید</a:t>
            </a:r>
            <a:r>
              <a:rPr lang="en-US" dirty="0"/>
              <a:t>:</a:t>
            </a:r>
          </a:p>
          <a:p>
            <a:pPr lvl="1"/>
            <a:r>
              <a:rPr lang="ar-SA" dirty="0"/>
              <a:t>هایپرکلرمی به تنهایی معمولاً علائم خاصی ایجاد نمی</a:t>
            </a:r>
            <a:r>
              <a:rPr lang="en-US" dirty="0"/>
              <a:t>‌</a:t>
            </a:r>
            <a:r>
              <a:rPr lang="ar-SA" dirty="0"/>
              <a:t>کند</a:t>
            </a:r>
            <a:r>
              <a:rPr lang="en-US" dirty="0"/>
              <a:t>. </a:t>
            </a:r>
            <a:r>
              <a:rPr lang="ar-SA" dirty="0"/>
              <a:t>علائم عموماً مربوط به علت زمینه</a:t>
            </a:r>
            <a:r>
              <a:rPr lang="fa-IR" dirty="0"/>
              <a:t> </a:t>
            </a:r>
            <a:r>
              <a:rPr lang="ar-SA" dirty="0"/>
              <a:t>ای</a:t>
            </a:r>
            <a:r>
              <a:rPr lang="fa-IR" dirty="0"/>
              <a:t> (</a:t>
            </a:r>
            <a:r>
              <a:rPr lang="ar-SA" dirty="0"/>
              <a:t>مانند کم</a:t>
            </a:r>
            <a:r>
              <a:rPr lang="en-US" dirty="0"/>
              <a:t>‌</a:t>
            </a:r>
            <a:r>
              <a:rPr lang="ar-SA" dirty="0"/>
              <a:t>آبی یا اسیدوز</a:t>
            </a:r>
            <a:r>
              <a:rPr lang="fa-IR" dirty="0"/>
              <a:t>) </a:t>
            </a:r>
            <a:r>
              <a:rPr lang="ar-SA" dirty="0"/>
              <a:t>هستند و ممکن است شامل موارد زیر باشند</a:t>
            </a:r>
            <a:r>
              <a:rPr lang="en-US" dirty="0"/>
              <a:t>:</a:t>
            </a:r>
          </a:p>
          <a:p>
            <a:pPr lvl="2"/>
            <a:r>
              <a:rPr lang="en-US" dirty="0"/>
              <a:t> </a:t>
            </a:r>
            <a:r>
              <a:rPr lang="ar-SA" dirty="0"/>
              <a:t>تشنگی شدید</a:t>
            </a:r>
            <a:endParaRPr lang="en-US" dirty="0"/>
          </a:p>
          <a:p>
            <a:pPr lvl="2"/>
            <a:r>
              <a:rPr lang="ar-SA" dirty="0"/>
              <a:t>خشکی</a:t>
            </a:r>
            <a:r>
              <a:rPr lang="fa-IR" dirty="0"/>
              <a:t> مخاط </a:t>
            </a:r>
            <a:r>
              <a:rPr lang="ar-SA" dirty="0"/>
              <a:t>دهان</a:t>
            </a:r>
            <a:r>
              <a:rPr lang="fa-IR" dirty="0"/>
              <a:t> و</a:t>
            </a:r>
            <a:r>
              <a:rPr lang="ar-SA" dirty="0"/>
              <a:t> چشمها</a:t>
            </a:r>
            <a:endParaRPr lang="en-US" dirty="0"/>
          </a:p>
          <a:p>
            <a:pPr lvl="2"/>
            <a:r>
              <a:rPr lang="ar-SA" dirty="0"/>
              <a:t>کاهش ادرار</a:t>
            </a:r>
            <a:endParaRPr lang="en-US" dirty="0"/>
          </a:p>
          <a:p>
            <a:pPr lvl="2"/>
            <a:r>
              <a:rPr lang="ar-SA" dirty="0"/>
              <a:t>ضعف عضلانی</a:t>
            </a:r>
            <a:endParaRPr lang="en-US" dirty="0"/>
          </a:p>
          <a:p>
            <a:pPr lvl="2"/>
            <a:r>
              <a:rPr lang="fa-IR" dirty="0"/>
              <a:t>افزایش </a:t>
            </a:r>
            <a:r>
              <a:rPr lang="ar-SA" dirty="0"/>
              <a:t>فشار خون</a:t>
            </a:r>
            <a:r>
              <a:rPr lang="fa-IR" dirty="0"/>
              <a:t>: </a:t>
            </a:r>
            <a:r>
              <a:rPr lang="ar-SA" dirty="0"/>
              <a:t>به دلیل افزایش حجم مایعا</a:t>
            </a:r>
            <a:r>
              <a:rPr lang="fa-IR" dirty="0"/>
              <a:t>ت</a:t>
            </a:r>
            <a:endParaRPr lang="en-US" dirty="0"/>
          </a:p>
          <a:p>
            <a:pPr lvl="2"/>
            <a:r>
              <a:rPr lang="ar-SA" dirty="0"/>
              <a:t>در موارد شدید اسیدوز</a:t>
            </a:r>
            <a:r>
              <a:rPr lang="fa-IR" dirty="0"/>
              <a:t>: </a:t>
            </a:r>
            <a:r>
              <a:rPr lang="ar-SA" dirty="0"/>
              <a:t>تهوع، استفراغ، تنفس سریع و عمیق، گیجی و کاهش هوشیاری</a:t>
            </a:r>
            <a:endParaRPr lang="fa-IR" dirty="0"/>
          </a:p>
          <a:p>
            <a:r>
              <a:rPr lang="ar-SA" dirty="0"/>
              <a:t>نکته کلیدی</a:t>
            </a:r>
            <a:r>
              <a:rPr lang="en-US" dirty="0"/>
              <a:t>: </a:t>
            </a:r>
            <a:r>
              <a:rPr lang="ar-SA" dirty="0"/>
              <a:t>سطح کلرید به ندرت به صورت ایزوله تغییر می</a:t>
            </a:r>
            <a:r>
              <a:rPr lang="en-US" dirty="0"/>
              <a:t>‌</a:t>
            </a:r>
            <a:r>
              <a:rPr lang="ar-SA" dirty="0"/>
              <a:t>کند</a:t>
            </a:r>
            <a:r>
              <a:rPr lang="fa-IR" dirty="0"/>
              <a:t>. </a:t>
            </a:r>
            <a:r>
              <a:rPr lang="ar-SA" dirty="0"/>
              <a:t>تفسیر آن همیشه باید در کنار سایر الکترولیت</a:t>
            </a:r>
            <a:r>
              <a:rPr lang="en-US" dirty="0"/>
              <a:t>‌</a:t>
            </a:r>
            <a:r>
              <a:rPr lang="ar-SA" dirty="0"/>
              <a:t>ها</a:t>
            </a:r>
            <a:r>
              <a:rPr lang="fa-IR" dirty="0"/>
              <a:t> (</a:t>
            </a:r>
            <a:r>
              <a:rPr lang="ar-SA" dirty="0"/>
              <a:t>به ویژه سدیم و بیکربنات</a:t>
            </a:r>
            <a:r>
              <a:rPr lang="fa-IR" dirty="0"/>
              <a:t>) و</a:t>
            </a:r>
            <a:r>
              <a:rPr lang="ar-SA" dirty="0"/>
              <a:t> آنیون گپ انجام شود تا علت اصلی عدم تعادل مشخص گردد</a:t>
            </a:r>
            <a:r>
              <a:rPr lang="en-US" dirty="0"/>
              <a:t>.</a:t>
            </a:r>
          </a:p>
          <a:p>
            <a:endParaRPr lang="en-US" dirty="0"/>
          </a:p>
          <a:p>
            <a:endParaRPr lang="en-US" dirty="0"/>
          </a:p>
        </p:txBody>
      </p:sp>
    </p:spTree>
    <p:extLst>
      <p:ext uri="{BB962C8B-B14F-4D97-AF65-F5344CB8AC3E}">
        <p14:creationId xmlns:p14="http://schemas.microsoft.com/office/powerpoint/2010/main" val="868780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Anion Gap</a:t>
            </a:r>
          </a:p>
        </p:txBody>
      </p:sp>
      <p:sp>
        <p:nvSpPr>
          <p:cNvPr id="3" name="Content Placeholder 2"/>
          <p:cNvSpPr>
            <a:spLocks noGrp="1"/>
          </p:cNvSpPr>
          <p:nvPr>
            <p:ph idx="1"/>
          </p:nvPr>
        </p:nvSpPr>
        <p:spPr>
          <a:xfrm>
            <a:off x="430823" y="1689464"/>
            <a:ext cx="11342077" cy="5016136"/>
          </a:xfrm>
        </p:spPr>
        <p:txBody>
          <a:bodyPr>
            <a:normAutofit/>
          </a:bodyPr>
          <a:lstStyle/>
          <a:p>
            <a:r>
              <a:rPr lang="ar-SA" dirty="0"/>
              <a:t>آنیون گپ یک محاسبه آزمایشگاهی است که از نتای</a:t>
            </a:r>
            <a:r>
              <a:rPr lang="fa-IR" dirty="0"/>
              <a:t>ج اندازه گیری</a:t>
            </a:r>
            <a:r>
              <a:rPr lang="ar-SA" dirty="0"/>
              <a:t> الکترولیت</a:t>
            </a:r>
            <a:r>
              <a:rPr lang="en-US" dirty="0"/>
              <a:t>‌</a:t>
            </a:r>
            <a:r>
              <a:rPr lang="ar-SA" dirty="0"/>
              <a:t>ها</a:t>
            </a:r>
            <a:r>
              <a:rPr lang="en-US" dirty="0"/>
              <a:t> </a:t>
            </a:r>
            <a:r>
              <a:rPr lang="ar-SA" dirty="0"/>
              <a:t>به دست می</a:t>
            </a:r>
            <a:r>
              <a:rPr lang="en-US" dirty="0"/>
              <a:t>‌</a:t>
            </a:r>
            <a:r>
              <a:rPr lang="ar-SA" dirty="0"/>
              <a:t>آید تا علت اسیدوز متابولیک</a:t>
            </a:r>
            <a:r>
              <a:rPr lang="en-US" dirty="0"/>
              <a:t> </a:t>
            </a:r>
            <a:r>
              <a:rPr lang="ar-SA" dirty="0"/>
              <a:t>را </a:t>
            </a:r>
            <a:r>
              <a:rPr lang="fa-IR" dirty="0"/>
              <a:t>مشخص کند.</a:t>
            </a:r>
          </a:p>
          <a:p>
            <a:r>
              <a:rPr lang="ar-SA" dirty="0"/>
              <a:t>تعادل الکتریکی</a:t>
            </a:r>
            <a:r>
              <a:rPr lang="en-US" dirty="0"/>
              <a:t> </a:t>
            </a:r>
            <a:r>
              <a:rPr lang="ar-SA" dirty="0"/>
              <a:t>در خون، </a:t>
            </a:r>
            <a:r>
              <a:rPr lang="fa-IR" dirty="0"/>
              <a:t>(</a:t>
            </a:r>
            <a:r>
              <a:rPr lang="ar-SA" dirty="0"/>
              <a:t>تعداد بارهای مثبت و منفی</a:t>
            </a:r>
            <a:r>
              <a:rPr lang="fa-IR" dirty="0"/>
              <a:t>)</a:t>
            </a:r>
            <a:r>
              <a:rPr lang="ar-SA" dirty="0"/>
              <a:t> همیشه باید با هم برابر</a:t>
            </a:r>
            <a:r>
              <a:rPr lang="en-US" dirty="0"/>
              <a:t> </a:t>
            </a:r>
            <a:r>
              <a:rPr lang="ar-SA" dirty="0"/>
              <a:t>باشد</a:t>
            </a:r>
            <a:r>
              <a:rPr lang="en-US" dirty="0"/>
              <a:t>.</a:t>
            </a:r>
            <a:endParaRPr lang="fa-IR" dirty="0"/>
          </a:p>
          <a:p>
            <a:r>
              <a:rPr lang="ar-SA" dirty="0"/>
              <a:t>فرمول محاسبه آنیون گپ</a:t>
            </a:r>
            <a:r>
              <a:rPr lang="fa-IR" dirty="0"/>
              <a:t>:</a:t>
            </a:r>
            <a:endParaRPr lang="en-US" dirty="0"/>
          </a:p>
          <a:p>
            <a:pPr lvl="1"/>
            <a:r>
              <a:rPr lang="ar-SA" dirty="0"/>
              <a:t>آنیون گپ با استفاده از مقادیر سدیم، کلرید و بیکربنات که در آزمایش خون روتین اندازه</a:t>
            </a:r>
            <a:r>
              <a:rPr lang="en-US" dirty="0"/>
              <a:t>‌</a:t>
            </a:r>
            <a:r>
              <a:rPr lang="ar-SA" dirty="0"/>
              <a:t>گیری می</a:t>
            </a:r>
            <a:r>
              <a:rPr lang="en-US" dirty="0"/>
              <a:t>‌</a:t>
            </a:r>
            <a:r>
              <a:rPr lang="ar-SA" dirty="0"/>
              <a:t>شوند، محاسبه می</a:t>
            </a:r>
            <a:r>
              <a:rPr lang="en-US" dirty="0"/>
              <a:t>‌</a:t>
            </a:r>
            <a:r>
              <a:rPr lang="ar-SA" dirty="0"/>
              <a:t>شود</a:t>
            </a:r>
            <a:r>
              <a:rPr lang="en-US" dirty="0"/>
              <a:t>:</a:t>
            </a:r>
          </a:p>
          <a:p>
            <a:pPr marL="457200" lvl="1" indent="0" algn="ctr" rtl="0">
              <a:buNone/>
            </a:pPr>
            <a:r>
              <a:rPr lang="en-US" dirty="0"/>
              <a:t>Anion Gap = Na</a:t>
            </a:r>
            <a:r>
              <a:rPr lang="en-US" baseline="30000" dirty="0"/>
              <a:t>+</a:t>
            </a:r>
            <a:r>
              <a:rPr lang="en-US" dirty="0"/>
              <a:t> - (Cl</a:t>
            </a:r>
            <a:r>
              <a:rPr lang="en-US" baseline="30000" dirty="0"/>
              <a:t>-</a:t>
            </a:r>
            <a:r>
              <a:rPr lang="en-US" dirty="0"/>
              <a:t> + HCO3</a:t>
            </a:r>
            <a:r>
              <a:rPr lang="en-US" baseline="30000" dirty="0"/>
              <a:t>-</a:t>
            </a:r>
            <a:r>
              <a:rPr lang="en-US" dirty="0"/>
              <a:t>)</a:t>
            </a:r>
          </a:p>
          <a:p>
            <a:endParaRPr lang="en-US" dirty="0"/>
          </a:p>
          <a:p>
            <a:r>
              <a:rPr lang="ar-SA" dirty="0"/>
              <a:t>محدوده طبیعی آنیون گپ</a:t>
            </a:r>
            <a:r>
              <a:rPr lang="fa-IR" dirty="0"/>
              <a:t>:</a:t>
            </a:r>
            <a:r>
              <a:rPr lang="en-US" dirty="0"/>
              <a:t> </a:t>
            </a:r>
            <a:r>
              <a:rPr lang="fa-IR" dirty="0"/>
              <a:t> </a:t>
            </a:r>
            <a:r>
              <a:rPr lang="en-US" dirty="0"/>
              <a:t>8-16 </a:t>
            </a:r>
            <a:r>
              <a:rPr lang="en-US" dirty="0" err="1"/>
              <a:t>mEq</a:t>
            </a:r>
            <a:r>
              <a:rPr lang="en-US" dirty="0"/>
              <a:t>/L</a:t>
            </a:r>
          </a:p>
          <a:p>
            <a:r>
              <a:rPr lang="fa-IR" dirty="0"/>
              <a:t>مفهوم آنیون گپ: بدلیل اینکه در این فرمول فقط یک کاتیون اصلی و دو آنیون اصلی لحاظ شده است، </a:t>
            </a:r>
            <a:r>
              <a:rPr lang="ar-SA" dirty="0"/>
              <a:t>این محاسبه در واقع آنیون</a:t>
            </a:r>
            <a:r>
              <a:rPr lang="en-US" dirty="0"/>
              <a:t>‌</a:t>
            </a:r>
            <a:r>
              <a:rPr lang="ar-SA" dirty="0"/>
              <a:t>های اندازه</a:t>
            </a:r>
            <a:r>
              <a:rPr lang="en-US" dirty="0"/>
              <a:t>‌</a:t>
            </a:r>
            <a:r>
              <a:rPr lang="ar-SA" dirty="0"/>
              <a:t>گیری نشده را نشان می</a:t>
            </a:r>
            <a:r>
              <a:rPr lang="en-US" dirty="0"/>
              <a:t>‌</a:t>
            </a:r>
            <a:r>
              <a:rPr lang="ar-SA" dirty="0"/>
              <a:t>دهد</a:t>
            </a:r>
            <a:r>
              <a:rPr lang="fa-IR" dirty="0"/>
              <a:t>. </a:t>
            </a:r>
            <a:r>
              <a:rPr lang="ar-SA" dirty="0"/>
              <a:t>این آنیون</a:t>
            </a:r>
            <a:r>
              <a:rPr lang="en-US" dirty="0"/>
              <a:t>‌</a:t>
            </a:r>
            <a:r>
              <a:rPr lang="ar-SA" dirty="0"/>
              <a:t>ها شامل</a:t>
            </a:r>
            <a:r>
              <a:rPr lang="fa-IR" dirty="0"/>
              <a:t>: </a:t>
            </a:r>
            <a:r>
              <a:rPr lang="ar-SA" dirty="0"/>
              <a:t>آلبومین</a:t>
            </a:r>
            <a:r>
              <a:rPr lang="fa-IR" dirty="0"/>
              <a:t> (</a:t>
            </a:r>
            <a:r>
              <a:rPr lang="ar-SA" dirty="0"/>
              <a:t>پروتئین خون که بار منفی دارد</a:t>
            </a:r>
            <a:r>
              <a:rPr lang="fa-IR" dirty="0"/>
              <a:t>)، </a:t>
            </a:r>
            <a:r>
              <a:rPr lang="ar-SA" dirty="0"/>
              <a:t>فسفات</a:t>
            </a:r>
            <a:r>
              <a:rPr lang="fa-IR" dirty="0"/>
              <a:t>، </a:t>
            </a:r>
            <a:r>
              <a:rPr lang="ar-SA" dirty="0"/>
              <a:t>سولفات</a:t>
            </a:r>
            <a:r>
              <a:rPr lang="fa-IR" dirty="0"/>
              <a:t> </a:t>
            </a:r>
            <a:r>
              <a:rPr lang="ar-SA" dirty="0"/>
              <a:t>و سایر اسیدهای آلی </a:t>
            </a:r>
            <a:r>
              <a:rPr lang="fa-IR" dirty="0"/>
              <a:t>است.</a:t>
            </a:r>
            <a:endParaRPr lang="en-US" dirty="0"/>
          </a:p>
          <a:p>
            <a:r>
              <a:rPr lang="ar-SA" b="1" dirty="0">
                <a:solidFill>
                  <a:schemeClr val="accent1">
                    <a:lumMod val="60000"/>
                    <a:lumOff val="40000"/>
                  </a:schemeClr>
                </a:solidFill>
              </a:rPr>
              <a:t>آنیون گپ طبیعی</a:t>
            </a:r>
            <a:r>
              <a:rPr lang="fa-IR" b="1" dirty="0">
                <a:solidFill>
                  <a:schemeClr val="accent1">
                    <a:lumMod val="60000"/>
                    <a:lumOff val="40000"/>
                  </a:schemeClr>
                </a:solidFill>
              </a:rPr>
              <a:t>:</a:t>
            </a:r>
            <a:r>
              <a:rPr lang="fa-IR" dirty="0"/>
              <a:t> </a:t>
            </a:r>
            <a:r>
              <a:rPr lang="ar-SA" dirty="0"/>
              <a:t>یعنی میزان این آنیون</a:t>
            </a:r>
            <a:r>
              <a:rPr lang="en-US" dirty="0"/>
              <a:t>‌</a:t>
            </a:r>
            <a:r>
              <a:rPr lang="ar-SA" dirty="0"/>
              <a:t>های اندازه</a:t>
            </a:r>
            <a:r>
              <a:rPr lang="en-US" dirty="0"/>
              <a:t>‌</a:t>
            </a:r>
            <a:r>
              <a:rPr lang="ar-SA" dirty="0"/>
              <a:t>گیری نشده در حد طبیعی است</a:t>
            </a:r>
            <a:r>
              <a:rPr lang="en-US" dirty="0"/>
              <a:t>.</a:t>
            </a:r>
          </a:p>
          <a:p>
            <a:r>
              <a:rPr lang="ar-SA" b="1" dirty="0">
                <a:solidFill>
                  <a:schemeClr val="accent1">
                    <a:lumMod val="60000"/>
                    <a:lumOff val="40000"/>
                  </a:schemeClr>
                </a:solidFill>
              </a:rPr>
              <a:t>آنیون گپ بالا</a:t>
            </a:r>
            <a:r>
              <a:rPr lang="fa-IR" b="1" dirty="0">
                <a:solidFill>
                  <a:schemeClr val="accent1">
                    <a:lumMod val="60000"/>
                    <a:lumOff val="40000"/>
                  </a:schemeClr>
                </a:solidFill>
              </a:rPr>
              <a:t>: </a:t>
            </a:r>
            <a:r>
              <a:rPr lang="ar-SA" dirty="0"/>
              <a:t>یعنی مقدار آنیون</a:t>
            </a:r>
            <a:r>
              <a:rPr lang="en-US" dirty="0"/>
              <a:t>‌</a:t>
            </a:r>
            <a:r>
              <a:rPr lang="ar-SA" dirty="0"/>
              <a:t>های اندازه</a:t>
            </a:r>
            <a:r>
              <a:rPr lang="en-US" dirty="0"/>
              <a:t>‌</a:t>
            </a:r>
            <a:r>
              <a:rPr lang="ar-SA" dirty="0"/>
              <a:t>گیری نشده</a:t>
            </a:r>
            <a:r>
              <a:rPr lang="fa-IR" dirty="0"/>
              <a:t> (</a:t>
            </a:r>
            <a:r>
              <a:rPr lang="ar-SA" dirty="0"/>
              <a:t>مثل اسید لاکتیک، کتون</a:t>
            </a:r>
            <a:r>
              <a:rPr lang="en-US" dirty="0"/>
              <a:t>‌</a:t>
            </a:r>
            <a:r>
              <a:rPr lang="ar-SA" dirty="0"/>
              <a:t>ها و</a:t>
            </a:r>
            <a:r>
              <a:rPr lang="en-US" dirty="0"/>
              <a:t>... </a:t>
            </a:r>
            <a:r>
              <a:rPr lang="fa-IR" dirty="0"/>
              <a:t>) </a:t>
            </a:r>
            <a:r>
              <a:rPr lang="ar-SA" dirty="0"/>
              <a:t>در خون افزایش یافته است</a:t>
            </a:r>
            <a:r>
              <a:rPr lang="en-US" dirty="0"/>
              <a:t>.</a:t>
            </a:r>
          </a:p>
          <a:p>
            <a:r>
              <a:rPr lang="ar-SA" b="1" dirty="0">
                <a:solidFill>
                  <a:schemeClr val="accent1">
                    <a:lumMod val="60000"/>
                    <a:lumOff val="40000"/>
                  </a:schemeClr>
                </a:solidFill>
              </a:rPr>
              <a:t>آنیون گپ پایی</a:t>
            </a:r>
            <a:r>
              <a:rPr lang="fa-IR" b="1" dirty="0">
                <a:solidFill>
                  <a:schemeClr val="accent1">
                    <a:lumMod val="60000"/>
                    <a:lumOff val="40000"/>
                  </a:schemeClr>
                </a:solidFill>
              </a:rPr>
              <a:t>ن:</a:t>
            </a:r>
            <a:r>
              <a:rPr lang="en-US" b="1" dirty="0">
                <a:solidFill>
                  <a:schemeClr val="accent1">
                    <a:lumMod val="60000"/>
                    <a:lumOff val="40000"/>
                  </a:schemeClr>
                </a:solidFill>
              </a:rPr>
              <a:t> </a:t>
            </a:r>
            <a:r>
              <a:rPr lang="ar-SA" dirty="0"/>
              <a:t>معمولاً به دلیل کاهش آلبومین یا افزایش غیرطبیعی سایر کاتیون</a:t>
            </a:r>
            <a:r>
              <a:rPr lang="en-US" dirty="0"/>
              <a:t>‌</a:t>
            </a:r>
            <a:r>
              <a:rPr lang="ar-SA" dirty="0"/>
              <a:t>ها</a:t>
            </a:r>
            <a:r>
              <a:rPr lang="fa-IR" dirty="0"/>
              <a:t> (</a:t>
            </a:r>
            <a:r>
              <a:rPr lang="ar-SA" dirty="0"/>
              <a:t>مثل کلسیم، منیزیم یا لیتیوم</a:t>
            </a:r>
            <a:r>
              <a:rPr lang="fa-IR" dirty="0"/>
              <a:t>) </a:t>
            </a:r>
            <a:r>
              <a:rPr lang="ar-SA" dirty="0"/>
              <a:t>است</a:t>
            </a:r>
            <a:r>
              <a:rPr lang="en-US" dirty="0"/>
              <a:t>.</a:t>
            </a:r>
          </a:p>
          <a:p>
            <a:endParaRPr lang="en-US" dirty="0"/>
          </a:p>
        </p:txBody>
      </p:sp>
    </p:spTree>
    <p:extLst>
      <p:ext uri="{BB962C8B-B14F-4D97-AF65-F5344CB8AC3E}">
        <p14:creationId xmlns:p14="http://schemas.microsoft.com/office/powerpoint/2010/main" val="1306926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14246" y="-149845"/>
            <a:ext cx="8610600" cy="1293028"/>
          </a:xfrm>
        </p:spPr>
        <p:txBody>
          <a:bodyPr/>
          <a:lstStyle/>
          <a:p>
            <a:r>
              <a:rPr lang="en-US" dirty="0"/>
              <a:t>Anion Gap</a:t>
            </a:r>
          </a:p>
        </p:txBody>
      </p:sp>
      <p:sp>
        <p:nvSpPr>
          <p:cNvPr id="3" name="Content Placeholder 2"/>
          <p:cNvSpPr>
            <a:spLocks noGrp="1"/>
          </p:cNvSpPr>
          <p:nvPr>
            <p:ph idx="1"/>
          </p:nvPr>
        </p:nvSpPr>
        <p:spPr>
          <a:xfrm>
            <a:off x="685800" y="844063"/>
            <a:ext cx="10820400" cy="5861538"/>
          </a:xfrm>
        </p:spPr>
        <p:txBody>
          <a:bodyPr>
            <a:normAutofit fontScale="92500" lnSpcReduction="10000"/>
          </a:bodyPr>
          <a:lstStyle/>
          <a:p>
            <a:r>
              <a:rPr lang="ar-SA" dirty="0"/>
              <a:t>مهمترین کاربرد آنیون گپ، تفکیک بین دو نوع اسیدوز متابولیک است</a:t>
            </a:r>
            <a:r>
              <a:rPr lang="en-US" dirty="0"/>
              <a:t>:</a:t>
            </a:r>
          </a:p>
          <a:p>
            <a:r>
              <a:rPr lang="en-US" dirty="0"/>
              <a:t> </a:t>
            </a:r>
            <a:r>
              <a:rPr lang="ar-SA" b="1" dirty="0">
                <a:solidFill>
                  <a:schemeClr val="accent1">
                    <a:lumMod val="60000"/>
                    <a:lumOff val="40000"/>
                  </a:schemeClr>
                </a:solidFill>
              </a:rPr>
              <a:t>اسیدوز متابولیک با آنیون گپ بالا</a:t>
            </a:r>
            <a:r>
              <a:rPr lang="en-US" b="1" dirty="0">
                <a:solidFill>
                  <a:schemeClr val="accent1">
                    <a:lumMod val="60000"/>
                    <a:lumOff val="40000"/>
                  </a:schemeClr>
                </a:solidFill>
              </a:rPr>
              <a:t> (High Anion Gap Metabolic Acidosis)</a:t>
            </a:r>
          </a:p>
          <a:p>
            <a:pPr lvl="1"/>
            <a:r>
              <a:rPr lang="en-US" dirty="0"/>
              <a:t> </a:t>
            </a:r>
            <a:r>
              <a:rPr lang="ar-SA" dirty="0"/>
              <a:t>در این حالت، بدن به دلیل یک بیماری یا مسمومیت، اسیدهای </a:t>
            </a:r>
            <a:r>
              <a:rPr lang="fa-IR" dirty="0"/>
              <a:t>آلی </a:t>
            </a:r>
            <a:r>
              <a:rPr lang="ar-SA" dirty="0"/>
              <a:t>غیرطبیعی</a:t>
            </a:r>
            <a:r>
              <a:rPr lang="fa-IR" dirty="0"/>
              <a:t> </a:t>
            </a:r>
            <a:r>
              <a:rPr lang="ar-SA" dirty="0"/>
              <a:t>تولید می</a:t>
            </a:r>
            <a:r>
              <a:rPr lang="en-US" dirty="0"/>
              <a:t>‌</a:t>
            </a:r>
            <a:r>
              <a:rPr lang="ar-SA" dirty="0"/>
              <a:t>کند</a:t>
            </a:r>
            <a:r>
              <a:rPr lang="en-US" dirty="0"/>
              <a:t>. </a:t>
            </a:r>
            <a:r>
              <a:rPr lang="ar-SA" dirty="0"/>
              <a:t>این اسیدها، بیکربنات</a:t>
            </a:r>
            <a:r>
              <a:rPr lang="en-US" dirty="0"/>
              <a:t> </a:t>
            </a:r>
            <a:r>
              <a:rPr lang="ar-SA" dirty="0"/>
              <a:t>را مصرف می</a:t>
            </a:r>
            <a:r>
              <a:rPr lang="en-US" dirty="0"/>
              <a:t>‌</a:t>
            </a:r>
            <a:r>
              <a:rPr lang="ar-SA" dirty="0"/>
              <a:t>کنند و پایین آمدن بیکربنات باعث اسیدوز می</a:t>
            </a:r>
            <a:r>
              <a:rPr lang="en-US" dirty="0"/>
              <a:t>‌</a:t>
            </a:r>
            <a:r>
              <a:rPr lang="ar-SA" dirty="0"/>
              <a:t>شود</a:t>
            </a:r>
            <a:r>
              <a:rPr lang="fa-IR" dirty="0"/>
              <a:t>. </a:t>
            </a:r>
            <a:r>
              <a:rPr lang="ar-SA" dirty="0"/>
              <a:t>از آنجایی که این اسیدهای جدید</a:t>
            </a:r>
            <a:r>
              <a:rPr lang="fa-IR" dirty="0"/>
              <a:t>،</a:t>
            </a:r>
            <a:r>
              <a:rPr lang="ar-SA" dirty="0"/>
              <a:t> آنیون</a:t>
            </a:r>
            <a:r>
              <a:rPr lang="en-US" dirty="0"/>
              <a:t>‌</a:t>
            </a:r>
            <a:r>
              <a:rPr lang="ar-SA" dirty="0"/>
              <a:t>های اندازه</a:t>
            </a:r>
            <a:r>
              <a:rPr lang="en-US" dirty="0"/>
              <a:t>‌</a:t>
            </a:r>
            <a:r>
              <a:rPr lang="ar-SA" dirty="0"/>
              <a:t>گیری نشده هستند، آنیون گپ بالا می</a:t>
            </a:r>
            <a:r>
              <a:rPr lang="en-US" dirty="0"/>
              <a:t>‌</a:t>
            </a:r>
            <a:r>
              <a:rPr lang="ar-SA" dirty="0"/>
              <a:t>رود</a:t>
            </a:r>
            <a:r>
              <a:rPr lang="en-US" dirty="0"/>
              <a:t>.</a:t>
            </a:r>
            <a:endParaRPr lang="fa-IR" dirty="0"/>
          </a:p>
          <a:p>
            <a:pPr lvl="1"/>
            <a:r>
              <a:rPr lang="fa-IR" dirty="0"/>
              <a:t>علل شایع:</a:t>
            </a:r>
            <a:endParaRPr lang="en-US" dirty="0"/>
          </a:p>
          <a:p>
            <a:pPr lvl="2"/>
            <a:r>
              <a:rPr lang="ar-SA" dirty="0"/>
              <a:t>اسیدوز لاکتیک</a:t>
            </a:r>
            <a:r>
              <a:rPr lang="en-US" dirty="0"/>
              <a:t> - </a:t>
            </a:r>
            <a:r>
              <a:rPr lang="ar-SA" dirty="0"/>
              <a:t>شایع</a:t>
            </a:r>
            <a:r>
              <a:rPr lang="en-US" dirty="0"/>
              <a:t>‌</a:t>
            </a:r>
            <a:r>
              <a:rPr lang="ar-SA" dirty="0"/>
              <a:t>ترین علت</a:t>
            </a:r>
            <a:endParaRPr lang="en-US" dirty="0"/>
          </a:p>
          <a:p>
            <a:pPr lvl="2"/>
            <a:r>
              <a:rPr lang="ar-SA" dirty="0"/>
              <a:t>مسمومیت با متانول</a:t>
            </a:r>
            <a:endParaRPr lang="en-US" dirty="0"/>
          </a:p>
          <a:p>
            <a:pPr lvl="2"/>
            <a:r>
              <a:rPr lang="ar-SA" dirty="0"/>
              <a:t>نارسایی کلیه</a:t>
            </a:r>
            <a:r>
              <a:rPr lang="fa-IR" dirty="0"/>
              <a:t> و </a:t>
            </a:r>
            <a:r>
              <a:rPr lang="ar-SA" dirty="0"/>
              <a:t>اورمی</a:t>
            </a:r>
            <a:endParaRPr lang="en-US" dirty="0"/>
          </a:p>
          <a:p>
            <a:pPr lvl="2"/>
            <a:r>
              <a:rPr lang="ar-SA" dirty="0"/>
              <a:t>کتواسیدوز دیابتی</a:t>
            </a:r>
            <a:endParaRPr lang="en-US" dirty="0"/>
          </a:p>
          <a:p>
            <a:pPr lvl="2"/>
            <a:r>
              <a:rPr lang="ar-SA" dirty="0"/>
              <a:t>مسمومیت با ایزونیازید یا آهن</a:t>
            </a:r>
            <a:endParaRPr lang="en-US" dirty="0"/>
          </a:p>
          <a:p>
            <a:pPr lvl="2"/>
            <a:r>
              <a:rPr lang="ar-SA" dirty="0"/>
              <a:t>مسمومیت با ضدیخ</a:t>
            </a:r>
            <a:r>
              <a:rPr lang="fa-IR" dirty="0"/>
              <a:t> اتیلن گلیکول</a:t>
            </a:r>
            <a:endParaRPr lang="en-US" dirty="0"/>
          </a:p>
          <a:p>
            <a:pPr lvl="2"/>
            <a:r>
              <a:rPr lang="ar-SA" dirty="0"/>
              <a:t>مسمومیت با آسپرین</a:t>
            </a:r>
            <a:endParaRPr lang="en-US" dirty="0"/>
          </a:p>
          <a:p>
            <a:r>
              <a:rPr lang="en-US" dirty="0"/>
              <a:t> </a:t>
            </a:r>
            <a:r>
              <a:rPr lang="ar-SA" b="1" dirty="0">
                <a:solidFill>
                  <a:schemeClr val="accent1">
                    <a:lumMod val="60000"/>
                    <a:lumOff val="40000"/>
                  </a:schemeClr>
                </a:solidFill>
              </a:rPr>
              <a:t>اسیدوز متابولیک با آنیون گپ طبیعی</a:t>
            </a:r>
            <a:r>
              <a:rPr lang="en-US" b="1" dirty="0">
                <a:solidFill>
                  <a:schemeClr val="accent1">
                    <a:lumMod val="60000"/>
                    <a:lumOff val="40000"/>
                  </a:schemeClr>
                </a:solidFill>
              </a:rPr>
              <a:t> (Normal Anion Gap Metabolic Acidosis)</a:t>
            </a:r>
          </a:p>
          <a:p>
            <a:pPr lvl="1"/>
            <a:r>
              <a:rPr lang="en-US" dirty="0"/>
              <a:t> </a:t>
            </a:r>
            <a:r>
              <a:rPr lang="fa-IR" dirty="0"/>
              <a:t>بدلیل </a:t>
            </a:r>
            <a:r>
              <a:rPr lang="ar-SA" dirty="0"/>
              <a:t>از دست دادن بیش از حد بیکربنات مثلاً از طریق کلیه یا روده</a:t>
            </a:r>
            <a:r>
              <a:rPr lang="fa-IR" dirty="0"/>
              <a:t> است و </a:t>
            </a:r>
            <a:r>
              <a:rPr lang="ar-SA" dirty="0"/>
              <a:t>نه تولید اسید اضافه</a:t>
            </a:r>
            <a:r>
              <a:rPr lang="fa-IR" dirty="0"/>
              <a:t>. </a:t>
            </a:r>
          </a:p>
          <a:p>
            <a:pPr lvl="1"/>
            <a:r>
              <a:rPr lang="ar-SA" dirty="0"/>
              <a:t>چون اسید جدیدی تولید نشده، آنیون گپ طبیعی باقی می</a:t>
            </a:r>
            <a:r>
              <a:rPr lang="en-US" dirty="0"/>
              <a:t>‌</a:t>
            </a:r>
            <a:r>
              <a:rPr lang="ar-SA" dirty="0"/>
              <a:t>ماند</a:t>
            </a:r>
            <a:r>
              <a:rPr lang="fa-IR" dirty="0"/>
              <a:t>.</a:t>
            </a:r>
          </a:p>
          <a:p>
            <a:pPr lvl="1"/>
            <a:r>
              <a:rPr lang="ar-SA" dirty="0"/>
              <a:t>به این نوع اسیدوز، هایپرکلرمیک</a:t>
            </a:r>
            <a:r>
              <a:rPr lang="en-US" dirty="0"/>
              <a:t> (</a:t>
            </a:r>
            <a:r>
              <a:rPr lang="en-US" dirty="0" err="1"/>
              <a:t>Hyperchloremic</a:t>
            </a:r>
            <a:r>
              <a:rPr lang="en-US" dirty="0"/>
              <a:t>) </a:t>
            </a:r>
            <a:r>
              <a:rPr lang="ar-SA" dirty="0"/>
              <a:t>نیز می</a:t>
            </a:r>
            <a:r>
              <a:rPr lang="en-US" dirty="0"/>
              <a:t>‌</a:t>
            </a:r>
            <a:r>
              <a:rPr lang="ar-SA" dirty="0"/>
              <a:t>گویند زیرا برای جبران کاهش بیکربنات، کلرید خون بالا می</a:t>
            </a:r>
            <a:r>
              <a:rPr lang="en-US" dirty="0"/>
              <a:t>‌</a:t>
            </a:r>
            <a:r>
              <a:rPr lang="ar-SA" dirty="0"/>
              <a:t>رود</a:t>
            </a:r>
            <a:r>
              <a:rPr lang="en-US" dirty="0"/>
              <a:t>.</a:t>
            </a:r>
          </a:p>
          <a:p>
            <a:pPr lvl="1"/>
            <a:r>
              <a:rPr lang="ar-SA" dirty="0"/>
              <a:t>علل شایع</a:t>
            </a:r>
            <a:r>
              <a:rPr lang="en-US" dirty="0"/>
              <a:t>:</a:t>
            </a:r>
          </a:p>
          <a:p>
            <a:pPr lvl="2"/>
            <a:r>
              <a:rPr lang="en-US" dirty="0"/>
              <a:t> </a:t>
            </a:r>
            <a:r>
              <a:rPr lang="ar-SA" dirty="0"/>
              <a:t>اسهال شدید</a:t>
            </a:r>
            <a:r>
              <a:rPr lang="fa-IR" dirty="0"/>
              <a:t> (د</a:t>
            </a:r>
            <a:r>
              <a:rPr lang="ar-SA" dirty="0"/>
              <a:t>فع بیکربنات از روده</a:t>
            </a:r>
            <a:r>
              <a:rPr lang="fa-IR" dirty="0"/>
              <a:t>)</a:t>
            </a:r>
            <a:endParaRPr lang="en-US" dirty="0"/>
          </a:p>
          <a:p>
            <a:pPr lvl="2"/>
            <a:r>
              <a:rPr lang="en-US" dirty="0"/>
              <a:t> </a:t>
            </a:r>
            <a:r>
              <a:rPr lang="ar-SA" dirty="0"/>
              <a:t>بیماری</a:t>
            </a:r>
            <a:r>
              <a:rPr lang="en-US" dirty="0"/>
              <a:t>‌</a:t>
            </a:r>
            <a:r>
              <a:rPr lang="ar-SA" dirty="0"/>
              <a:t>های کلیوی مانند</a:t>
            </a:r>
            <a:r>
              <a:rPr lang="en-US" dirty="0"/>
              <a:t> Renal Tubular Acidosis (RTA)</a:t>
            </a:r>
          </a:p>
          <a:p>
            <a:pPr lvl="2"/>
            <a:r>
              <a:rPr lang="en-US" dirty="0"/>
              <a:t> </a:t>
            </a:r>
            <a:r>
              <a:rPr lang="ar-SA" dirty="0"/>
              <a:t>مصرف برخی داروها</a:t>
            </a:r>
            <a:r>
              <a:rPr lang="fa-IR" dirty="0"/>
              <a:t> (</a:t>
            </a:r>
            <a:r>
              <a:rPr lang="ar-SA" dirty="0"/>
              <a:t>مثل استازولامید</a:t>
            </a:r>
            <a:r>
              <a:rPr lang="fa-IR" dirty="0"/>
              <a:t>)</a:t>
            </a:r>
            <a:endParaRPr lang="en-US" dirty="0"/>
          </a:p>
          <a:p>
            <a:endParaRPr lang="en-US" dirty="0"/>
          </a:p>
        </p:txBody>
      </p:sp>
    </p:spTree>
    <p:extLst>
      <p:ext uri="{BB962C8B-B14F-4D97-AF65-F5344CB8AC3E}">
        <p14:creationId xmlns:p14="http://schemas.microsoft.com/office/powerpoint/2010/main" val="1499176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C69DB-2873-4F86-A78D-00325C8E7AD7}"/>
              </a:ext>
            </a:extLst>
          </p:cNvPr>
          <p:cNvSpPr>
            <a:spLocks noGrp="1"/>
          </p:cNvSpPr>
          <p:nvPr>
            <p:ph type="title"/>
          </p:nvPr>
        </p:nvSpPr>
        <p:spPr/>
        <p:txBody>
          <a:bodyPr/>
          <a:lstStyle/>
          <a:p>
            <a:r>
              <a:rPr lang="fa-IR" dirty="0"/>
              <a:t>اسيدوز و آلکالوز</a:t>
            </a:r>
          </a:p>
        </p:txBody>
      </p:sp>
      <p:sp>
        <p:nvSpPr>
          <p:cNvPr id="3" name="Content Placeholder 2">
            <a:extLst>
              <a:ext uri="{FF2B5EF4-FFF2-40B4-BE49-F238E27FC236}">
                <a16:creationId xmlns:a16="http://schemas.microsoft.com/office/drawing/2014/main" id="{745329C3-0A3D-4832-82A4-FEA308C0A04B}"/>
              </a:ext>
            </a:extLst>
          </p:cNvPr>
          <p:cNvSpPr>
            <a:spLocks noGrp="1"/>
          </p:cNvSpPr>
          <p:nvPr>
            <p:ph idx="1"/>
          </p:nvPr>
        </p:nvSpPr>
        <p:spPr>
          <a:xfrm>
            <a:off x="419450" y="1392572"/>
            <a:ext cx="11086750" cy="5313028"/>
          </a:xfrm>
        </p:spPr>
        <p:txBody>
          <a:bodyPr>
            <a:normAutofit/>
          </a:bodyPr>
          <a:lstStyle/>
          <a:p>
            <a:r>
              <a:rPr lang="en-US" dirty="0"/>
              <a:t>Ph</a:t>
            </a:r>
            <a:r>
              <a:rPr lang="fa-IR" dirty="0"/>
              <a:t> نرمال خون: 7/45-7/35</a:t>
            </a:r>
          </a:p>
          <a:p>
            <a:r>
              <a:rPr lang="fa-IR" dirty="0"/>
              <a:t>اسيدوز: </a:t>
            </a:r>
            <a:r>
              <a:rPr lang="en-US" dirty="0"/>
              <a:t>Ph</a:t>
            </a:r>
            <a:r>
              <a:rPr lang="fa-IR" dirty="0"/>
              <a:t> خون کمتر از 7/35</a:t>
            </a:r>
          </a:p>
          <a:p>
            <a:r>
              <a:rPr lang="fa-IR" dirty="0"/>
              <a:t>آلکالوز:</a:t>
            </a:r>
            <a:r>
              <a:rPr lang="en-US" dirty="0"/>
              <a:t> </a:t>
            </a:r>
            <a:r>
              <a:rPr lang="fa-IR" dirty="0"/>
              <a:t> </a:t>
            </a:r>
            <a:r>
              <a:rPr lang="en-US" dirty="0"/>
              <a:t>Ph</a:t>
            </a:r>
            <a:r>
              <a:rPr lang="fa-IR" dirty="0"/>
              <a:t> خون بيشتر از 7/45</a:t>
            </a:r>
          </a:p>
          <a:p>
            <a:endParaRPr lang="fa-IR" dirty="0"/>
          </a:p>
          <a:p>
            <a:r>
              <a:rPr lang="fa-IR" dirty="0"/>
              <a:t>اسيدوز: افزايش توليد اسيد يا عدم توانايي دفع اسيد</a:t>
            </a:r>
          </a:p>
          <a:p>
            <a:pPr lvl="1"/>
            <a:r>
              <a:rPr lang="fa-IR" dirty="0"/>
              <a:t>اسيدوز تنفسي: بدليل عدم توانايي ريه ها در خارج کردن </a:t>
            </a:r>
            <a:r>
              <a:rPr lang="en-US" dirty="0"/>
              <a:t> CO</a:t>
            </a:r>
            <a:r>
              <a:rPr lang="en-US" baseline="-25000" dirty="0"/>
              <a:t>2</a:t>
            </a:r>
            <a:r>
              <a:rPr lang="fa-IR" baseline="-25000" dirty="0"/>
              <a:t> </a:t>
            </a:r>
            <a:r>
              <a:rPr lang="fa-IR" dirty="0">
                <a:sym typeface="Wingdings" panose="05000000000000000000" pitchFamily="2" charset="2"/>
              </a:rPr>
              <a:t> تجمع اسيد </a:t>
            </a:r>
            <a:r>
              <a:rPr lang="en-US" dirty="0">
                <a:sym typeface="Wingdings" panose="05000000000000000000" pitchFamily="2" charset="2"/>
              </a:rPr>
              <a:t>HCO</a:t>
            </a:r>
            <a:r>
              <a:rPr lang="en-US" baseline="-25000" dirty="0">
                <a:sym typeface="Wingdings" panose="05000000000000000000" pitchFamily="2" charset="2"/>
              </a:rPr>
              <a:t>3</a:t>
            </a:r>
            <a:r>
              <a:rPr lang="fa-IR" dirty="0">
                <a:sym typeface="Wingdings" panose="05000000000000000000" pitchFamily="2" charset="2"/>
              </a:rPr>
              <a:t>   (در آسم شديد، بيماري انسدادي مزمن ريه، مشکلات عضلات تنفسي مثل </a:t>
            </a:r>
            <a:r>
              <a:rPr lang="en-US" dirty="0">
                <a:sym typeface="Wingdings" panose="05000000000000000000" pitchFamily="2" charset="2"/>
              </a:rPr>
              <a:t>MS</a:t>
            </a:r>
            <a:r>
              <a:rPr lang="fa-IR" dirty="0">
                <a:sym typeface="Wingdings" panose="05000000000000000000" pitchFamily="2" charset="2"/>
              </a:rPr>
              <a:t>) </a:t>
            </a:r>
          </a:p>
          <a:p>
            <a:pPr lvl="1"/>
            <a:r>
              <a:rPr lang="fa-IR" dirty="0">
                <a:sym typeface="Wingdings" panose="05000000000000000000" pitchFamily="2" charset="2"/>
              </a:rPr>
              <a:t>اسيدوز متابوليک: به دليل مشکلات متابوليک، (عدم توانايي دفع اسيد در نارسايي کليه يا توليد اسيد در کتواسيدوز ديابتي و اسيدوز لاکتيک و يا دفع باز در اسهال شديد (دفع بي کربنات) و يا ورود اسيد غيرطبيعي به بدن در مسموميت با متانول يا ضد يخ)</a:t>
            </a:r>
          </a:p>
          <a:p>
            <a:r>
              <a:rPr lang="fa-IR" dirty="0"/>
              <a:t>آلکالوز: افزايش مواد قليايي در خون يا دفع بيش از اندازه اسيد</a:t>
            </a:r>
          </a:p>
          <a:p>
            <a:pPr lvl="1"/>
            <a:r>
              <a:rPr lang="fa-IR" dirty="0"/>
              <a:t>آلکالوز تنفسي: بدليل خارج شدن مقدار زيادي </a:t>
            </a:r>
            <a:r>
              <a:rPr lang="en-US" dirty="0"/>
              <a:t>CO</a:t>
            </a:r>
            <a:r>
              <a:rPr lang="en-US" baseline="-25000" dirty="0"/>
              <a:t>2</a:t>
            </a:r>
            <a:r>
              <a:rPr lang="fa-IR" dirty="0"/>
              <a:t> از بدن (هايپرونتيلاسيون ناشي از استرس، تب، درد، ارتفاع بالا)</a:t>
            </a:r>
          </a:p>
          <a:p>
            <a:pPr lvl="1"/>
            <a:r>
              <a:rPr lang="fa-IR" dirty="0"/>
              <a:t>آلکالوز متابوليک: افزايش بي کربنات خون يا دفع اسيد (استفراغ مکرر يا شديد، کم آبي، مصرف بيش از حد داروهاي ضد اسيد، داروهاي ديورتيک)</a:t>
            </a:r>
          </a:p>
          <a:p>
            <a:r>
              <a:rPr lang="fa-IR" dirty="0"/>
              <a:t>مکانيسم هاي جبراني: تلاش بدن براي طبيعي کردن </a:t>
            </a:r>
            <a:r>
              <a:rPr lang="en-US" dirty="0"/>
              <a:t>Ph</a:t>
            </a:r>
            <a:r>
              <a:rPr lang="fa-IR" dirty="0"/>
              <a:t> مثلا جبران موارد متابوليک با تغيير سطح تنفس و جبران موارد تنفسي با تغيير دفع اسيد و باز از کليه </a:t>
            </a:r>
            <a:r>
              <a:rPr lang="fa-IR" dirty="0">
                <a:sym typeface="Wingdings" panose="05000000000000000000" pitchFamily="2" charset="2"/>
              </a:rPr>
              <a:t> اسيدوز يا آلکالوز جبران شده</a:t>
            </a:r>
            <a:endParaRPr lang="fa-IR" dirty="0"/>
          </a:p>
        </p:txBody>
      </p:sp>
    </p:spTree>
    <p:extLst>
      <p:ext uri="{BB962C8B-B14F-4D97-AF65-F5344CB8AC3E}">
        <p14:creationId xmlns:p14="http://schemas.microsoft.com/office/powerpoint/2010/main" val="1042302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4192" y="2452677"/>
            <a:ext cx="8610600" cy="1293028"/>
          </a:xfrm>
        </p:spPr>
        <p:txBody>
          <a:bodyPr/>
          <a:lstStyle/>
          <a:p>
            <a:r>
              <a:rPr lang="fa-IR" dirty="0"/>
              <a:t>روشهای اندازه گیری الکترولیت های خون</a:t>
            </a:r>
            <a:endParaRPr lang="en-US" dirty="0"/>
          </a:p>
        </p:txBody>
      </p:sp>
    </p:spTree>
    <p:extLst>
      <p:ext uri="{BB962C8B-B14F-4D97-AF65-F5344CB8AC3E}">
        <p14:creationId xmlns:p14="http://schemas.microsoft.com/office/powerpoint/2010/main" val="2209535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روشهای اندازه گیری الکترولیت های خون</a:t>
            </a:r>
            <a:endParaRPr lang="en-US" dirty="0"/>
          </a:p>
        </p:txBody>
      </p:sp>
      <p:sp>
        <p:nvSpPr>
          <p:cNvPr id="3" name="Content Placeholder 2"/>
          <p:cNvSpPr>
            <a:spLocks noGrp="1"/>
          </p:cNvSpPr>
          <p:nvPr>
            <p:ph idx="1"/>
          </p:nvPr>
        </p:nvSpPr>
        <p:spPr>
          <a:xfrm>
            <a:off x="685800" y="2137871"/>
            <a:ext cx="10820400" cy="5016136"/>
          </a:xfrm>
        </p:spPr>
        <p:txBody>
          <a:bodyPr/>
          <a:lstStyle/>
          <a:p>
            <a:r>
              <a:rPr lang="fa-IR" b="1" dirty="0"/>
              <a:t>روشهای قدیمی:</a:t>
            </a:r>
          </a:p>
          <a:p>
            <a:pPr lvl="1"/>
            <a:r>
              <a:rPr lang="fa-IR" b="1" dirty="0"/>
              <a:t>تیتراسیون شیمیایی</a:t>
            </a:r>
          </a:p>
          <a:p>
            <a:pPr lvl="1"/>
            <a:r>
              <a:rPr lang="fa-IR" b="1" dirty="0"/>
              <a:t>رنگ سنجی</a:t>
            </a:r>
          </a:p>
          <a:p>
            <a:endParaRPr lang="fa-IR" b="1" dirty="0"/>
          </a:p>
          <a:p>
            <a:r>
              <a:rPr lang="fa-IR" b="1" dirty="0"/>
              <a:t>روشهای مدرن:</a:t>
            </a:r>
          </a:p>
          <a:p>
            <a:pPr lvl="1"/>
            <a:r>
              <a:rPr lang="en-US" b="1" dirty="0"/>
              <a:t>Flame Photometry</a:t>
            </a:r>
          </a:p>
          <a:p>
            <a:pPr lvl="1"/>
            <a:r>
              <a:rPr lang="en-US" b="1" dirty="0"/>
              <a:t>Ion Selective Electrodes (ISE)</a:t>
            </a:r>
          </a:p>
          <a:p>
            <a:pPr lvl="1"/>
            <a:r>
              <a:rPr lang="fa-IR" b="1" dirty="0"/>
              <a:t>اسپکتروفوتومتری</a:t>
            </a:r>
            <a:endParaRPr lang="en-US" b="1" dirty="0"/>
          </a:p>
        </p:txBody>
      </p:sp>
    </p:spTree>
    <p:extLst>
      <p:ext uri="{BB962C8B-B14F-4D97-AF65-F5344CB8AC3E}">
        <p14:creationId xmlns:p14="http://schemas.microsoft.com/office/powerpoint/2010/main" val="171799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cap="none" dirty="0"/>
              <a:t>Flame Photometer</a:t>
            </a:r>
          </a:p>
        </p:txBody>
      </p:sp>
      <p:sp>
        <p:nvSpPr>
          <p:cNvPr id="3" name="Content Placeholder 2"/>
          <p:cNvSpPr>
            <a:spLocks noGrp="1"/>
          </p:cNvSpPr>
          <p:nvPr>
            <p:ph idx="1"/>
          </p:nvPr>
        </p:nvSpPr>
        <p:spPr/>
        <p:txBody>
          <a:bodyPr/>
          <a:lstStyle/>
          <a:p>
            <a:r>
              <a:rPr lang="fa-IR" b="1" dirty="0"/>
              <a:t>روش کار:</a:t>
            </a:r>
          </a:p>
          <a:p>
            <a:pPr lvl="1"/>
            <a:r>
              <a:rPr lang="fa-IR" b="1" dirty="0"/>
              <a:t>سوزاندن نمونه و اندازه گیری نور ساطع شده</a:t>
            </a:r>
          </a:p>
          <a:p>
            <a:pPr lvl="1"/>
            <a:endParaRPr lang="fa-IR" b="1" dirty="0"/>
          </a:p>
          <a:p>
            <a:r>
              <a:rPr lang="fa-IR" b="1" dirty="0"/>
              <a:t>اجزای اصلی:</a:t>
            </a:r>
          </a:p>
          <a:p>
            <a:pPr lvl="1"/>
            <a:r>
              <a:rPr lang="fa-IR" b="1" dirty="0"/>
              <a:t>محفظه اتمایزر: تبدیل کردن نمونه به ذرات ریز</a:t>
            </a:r>
          </a:p>
          <a:p>
            <a:pPr lvl="1"/>
            <a:r>
              <a:rPr lang="fa-IR" b="1" dirty="0"/>
              <a:t>شعله: پروپان یا استیلن</a:t>
            </a:r>
          </a:p>
          <a:p>
            <a:pPr lvl="1"/>
            <a:r>
              <a:rPr lang="fa-IR" b="1" dirty="0"/>
              <a:t>فیلترهای نوری: جذب طول موج خاص برای هر یون</a:t>
            </a:r>
          </a:p>
          <a:p>
            <a:pPr lvl="1"/>
            <a:r>
              <a:rPr lang="fa-IR" b="1" dirty="0"/>
              <a:t>دتکتور نور: تبدیل نور به سیگنال الکتریکی</a:t>
            </a:r>
            <a:endParaRPr lang="en-US" b="1" dirty="0"/>
          </a:p>
          <a:p>
            <a:endParaRPr lang="fa-IR" b="1" dirty="0"/>
          </a:p>
          <a:p>
            <a:r>
              <a:rPr lang="fa-IR" b="1" dirty="0"/>
              <a:t>محدودیت ها:</a:t>
            </a:r>
          </a:p>
          <a:p>
            <a:pPr lvl="1"/>
            <a:r>
              <a:rPr lang="fa-IR" b="1" dirty="0"/>
              <a:t>نیاز به حجم نمونه بیشتر</a:t>
            </a:r>
          </a:p>
          <a:p>
            <a:pPr lvl="1"/>
            <a:r>
              <a:rPr lang="fa-IR" b="1" dirty="0"/>
              <a:t>تداخل با سایر یون ها</a:t>
            </a:r>
            <a:endParaRPr lang="en-US" b="1" dirty="0"/>
          </a:p>
        </p:txBody>
      </p:sp>
    </p:spTree>
    <p:extLst>
      <p:ext uri="{BB962C8B-B14F-4D97-AF65-F5344CB8AC3E}">
        <p14:creationId xmlns:p14="http://schemas.microsoft.com/office/powerpoint/2010/main" val="30859868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b="1" cap="none" dirty="0"/>
              <a:t>مراحل کار </a:t>
            </a:r>
            <a:r>
              <a:rPr lang="en-US" b="1" cap="none" dirty="0"/>
              <a:t>Flame Photometer</a:t>
            </a:r>
            <a:endParaRPr lang="en-US" dirty="0"/>
          </a:p>
        </p:txBody>
      </p:sp>
      <p:sp>
        <p:nvSpPr>
          <p:cNvPr id="3" name="Content Placeholder 2"/>
          <p:cNvSpPr>
            <a:spLocks noGrp="1"/>
          </p:cNvSpPr>
          <p:nvPr>
            <p:ph idx="1"/>
          </p:nvPr>
        </p:nvSpPr>
        <p:spPr>
          <a:xfrm>
            <a:off x="4308232" y="1292469"/>
            <a:ext cx="7798776" cy="5694667"/>
          </a:xfrm>
        </p:spPr>
        <p:txBody>
          <a:bodyPr>
            <a:normAutofit fontScale="92500" lnSpcReduction="10000"/>
          </a:bodyPr>
          <a:lstStyle/>
          <a:p>
            <a:pPr lvl="1">
              <a:lnSpc>
                <a:spcPct val="150000"/>
              </a:lnSpc>
            </a:pPr>
            <a:r>
              <a:rPr lang="fa-IR" b="1" dirty="0">
                <a:cs typeface="B Mitra" panose="00000400000000000000" pitchFamily="2" charset="-78"/>
              </a:rPr>
              <a:t>نمونه توسط نبولایزر به داخل محفظه احتراق مکیده می شود و مانند اسپری نمونه مایع را به آئروسل تبدیل میکند.</a:t>
            </a:r>
          </a:p>
          <a:p>
            <a:pPr lvl="1">
              <a:lnSpc>
                <a:spcPct val="150000"/>
              </a:lnSpc>
            </a:pPr>
            <a:r>
              <a:rPr lang="fa-IR" b="1" dirty="0">
                <a:cs typeface="B Mitra" panose="00000400000000000000" pitchFamily="2" charset="-78"/>
              </a:rPr>
              <a:t>مخلوط آئروسل و گاز به داخل شعله هدایت می شود.</a:t>
            </a:r>
          </a:p>
          <a:p>
            <a:pPr lvl="1">
              <a:lnSpc>
                <a:spcPct val="150000"/>
              </a:lnSpc>
            </a:pPr>
            <a:r>
              <a:rPr lang="fa-IR" b="1" dirty="0">
                <a:cs typeface="B Mitra" panose="00000400000000000000" pitchFamily="2" charset="-78"/>
              </a:rPr>
              <a:t>حرارت شعله سه کار انجام می دهد: </a:t>
            </a:r>
          </a:p>
          <a:p>
            <a:pPr lvl="2">
              <a:lnSpc>
                <a:spcPct val="150000"/>
              </a:lnSpc>
            </a:pPr>
            <a:r>
              <a:rPr lang="fa-IR" b="1" dirty="0">
                <a:cs typeface="B Mitra" panose="00000400000000000000" pitchFamily="2" charset="-78"/>
              </a:rPr>
              <a:t>تبخیر حلال</a:t>
            </a:r>
          </a:p>
          <a:p>
            <a:pPr lvl="2">
              <a:lnSpc>
                <a:spcPct val="150000"/>
              </a:lnSpc>
            </a:pPr>
            <a:r>
              <a:rPr lang="fa-IR" b="1" dirty="0">
                <a:cs typeface="B Mitra" panose="00000400000000000000" pitchFamily="2" charset="-78"/>
              </a:rPr>
              <a:t>تبخیر نمک و تبدیل به اتمهای آزاد</a:t>
            </a:r>
          </a:p>
          <a:p>
            <a:pPr lvl="2">
              <a:lnSpc>
                <a:spcPct val="150000"/>
              </a:lnSpc>
            </a:pPr>
            <a:r>
              <a:rPr lang="fa-IR" b="1" dirty="0">
                <a:cs typeface="B Mitra" panose="00000400000000000000" pitchFamily="2" charset="-78"/>
              </a:rPr>
              <a:t>برانگیختگی اتم ها</a:t>
            </a:r>
          </a:p>
          <a:p>
            <a:pPr lvl="1">
              <a:lnSpc>
                <a:spcPct val="150000"/>
              </a:lnSpc>
            </a:pPr>
            <a:r>
              <a:rPr lang="fa-IR" b="1" dirty="0">
                <a:cs typeface="B Mitra" panose="00000400000000000000" pitchFamily="2" charset="-78"/>
              </a:rPr>
              <a:t>با برگشتن اتمها از حالت برانگیخته به حالت پایه، انرژی  اضافه به صورت فوتون های نوری با طول موج مشخص برای هر عنصر آزاد می شود.</a:t>
            </a:r>
          </a:p>
          <a:p>
            <a:pPr lvl="1">
              <a:lnSpc>
                <a:spcPct val="150000"/>
              </a:lnSpc>
            </a:pPr>
            <a:r>
              <a:rPr lang="fa-IR" b="1" dirty="0">
                <a:cs typeface="B Mitra" panose="00000400000000000000" pitchFamily="2" charset="-78"/>
              </a:rPr>
              <a:t>نور ساطع شده توسط فیلتر نوری (مثلا 590 نانومتر برای سدیم) تفکیک می شود.</a:t>
            </a:r>
          </a:p>
          <a:p>
            <a:pPr lvl="1">
              <a:lnSpc>
                <a:spcPct val="150000"/>
              </a:lnSpc>
            </a:pPr>
            <a:r>
              <a:rPr lang="fa-IR" b="1" dirty="0">
                <a:cs typeface="B Mitra" panose="00000400000000000000" pitchFamily="2" charset="-78"/>
              </a:rPr>
              <a:t>نور جداشده </a:t>
            </a:r>
            <a:r>
              <a:rPr lang="fa-IR" b="1" dirty="0"/>
              <a:t>توسط فتودتکتور تبدیل </a:t>
            </a:r>
            <a:r>
              <a:rPr lang="fa-IR" b="1" dirty="0">
                <a:cs typeface="B Mitra" panose="00000400000000000000" pitchFamily="2" charset="-78"/>
              </a:rPr>
              <a:t>به سیگنال الکتریکی میشود.</a:t>
            </a:r>
          </a:p>
          <a:p>
            <a:pPr lvl="1">
              <a:lnSpc>
                <a:spcPct val="150000"/>
              </a:lnSpc>
            </a:pPr>
            <a:r>
              <a:rPr lang="fa-IR" b="1" dirty="0">
                <a:cs typeface="B Mitra" panose="00000400000000000000" pitchFamily="2" charset="-78"/>
              </a:rPr>
              <a:t>پردازش سیگنال و نمایش نتیجه به صورت غلظت انجام میشود.</a:t>
            </a:r>
            <a:endParaRPr lang="en-US" b="1" dirty="0">
              <a:cs typeface="B Mitra" panose="00000400000000000000" pitchFamily="2" charset="-78"/>
            </a:endParaRPr>
          </a:p>
        </p:txBody>
      </p:sp>
      <p:pic>
        <p:nvPicPr>
          <p:cNvPr id="4" name="Picture 3"/>
          <p:cNvPicPr>
            <a:picLocks noChangeAspect="1"/>
          </p:cNvPicPr>
          <p:nvPr/>
        </p:nvPicPr>
        <p:blipFill>
          <a:blip r:embed="rId2"/>
          <a:stretch>
            <a:fillRect/>
          </a:stretch>
        </p:blipFill>
        <p:spPr>
          <a:xfrm>
            <a:off x="74993" y="1909271"/>
            <a:ext cx="4334387" cy="3858483"/>
          </a:xfrm>
          <a:prstGeom prst="rect">
            <a:avLst/>
          </a:prstGeom>
        </p:spPr>
      </p:pic>
    </p:spTree>
    <p:extLst>
      <p:ext uri="{BB962C8B-B14F-4D97-AF65-F5344CB8AC3E}">
        <p14:creationId xmlns:p14="http://schemas.microsoft.com/office/powerpoint/2010/main" val="2754993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597" y="4146609"/>
            <a:ext cx="9448800" cy="799122"/>
          </a:xfrm>
        </p:spPr>
        <p:txBody>
          <a:bodyPr>
            <a:normAutofit/>
          </a:bodyPr>
          <a:lstStyle/>
          <a:p>
            <a:r>
              <a:rPr lang="fa-IR" dirty="0">
                <a:cs typeface="B Titr" panose="00000700000000000000" pitchFamily="2" charset="-78"/>
              </a:rPr>
              <a:t>دکتر حامد صادقیان</a:t>
            </a:r>
          </a:p>
          <a:p>
            <a:r>
              <a:rPr lang="fa-IR" sz="1400" dirty="0">
                <a:cs typeface="B Titr" panose="00000700000000000000" pitchFamily="2" charset="-78"/>
              </a:rPr>
              <a:t>متخصص پاتولوژی- تابستان 1404</a:t>
            </a:r>
            <a:endParaRPr lang="en-US" sz="1400" dirty="0">
              <a:cs typeface="B Titr" panose="00000700000000000000" pitchFamily="2" charset="-78"/>
            </a:endParaRPr>
          </a:p>
        </p:txBody>
      </p:sp>
      <p:sp>
        <p:nvSpPr>
          <p:cNvPr id="4" name="Rectangle 3"/>
          <p:cNvSpPr/>
          <p:nvPr/>
        </p:nvSpPr>
        <p:spPr>
          <a:xfrm>
            <a:off x="1827842" y="1489641"/>
            <a:ext cx="8536311" cy="175432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fa-IR" sz="5400" dirty="0">
                <a:cs typeface="B Titr" panose="00000700000000000000" pitchFamily="2" charset="-78"/>
              </a:rPr>
              <a:t>سنجش الکترولیت ها در آزمایشگاه</a:t>
            </a:r>
            <a:br>
              <a:rPr lang="fa-IR" sz="5400" dirty="0">
                <a:cs typeface="B Titr" panose="00000700000000000000" pitchFamily="2" charset="-78"/>
              </a:rPr>
            </a:br>
            <a:endParaRPr lang="en-US" sz="5400" b="1" cap="none" spc="0" dirty="0">
              <a:ln/>
              <a:solidFill>
                <a:schemeClr val="accent3"/>
              </a:solidFill>
              <a:effectLst/>
            </a:endParaRPr>
          </a:p>
        </p:txBody>
      </p:sp>
      <p:sp>
        <p:nvSpPr>
          <p:cNvPr id="5" name="Rectangle 4"/>
          <p:cNvSpPr/>
          <p:nvPr/>
        </p:nvSpPr>
        <p:spPr>
          <a:xfrm>
            <a:off x="3107840" y="2597880"/>
            <a:ext cx="5976316" cy="70788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ar-SA" sz="4000" dirty="0">
                <a:cs typeface="B Titr" panose="00000700000000000000" pitchFamily="2" charset="-78"/>
              </a:rPr>
              <a:t>روش</a:t>
            </a:r>
            <a:r>
              <a:rPr lang="en-US" sz="4000" dirty="0">
                <a:cs typeface="B Titr" panose="00000700000000000000" pitchFamily="2" charset="-78"/>
              </a:rPr>
              <a:t>‌</a:t>
            </a:r>
            <a:r>
              <a:rPr lang="ar-SA" sz="4000" dirty="0">
                <a:cs typeface="B Titr" panose="00000700000000000000" pitchFamily="2" charset="-78"/>
              </a:rPr>
              <a:t>ها، دستگاه</a:t>
            </a:r>
            <a:r>
              <a:rPr lang="en-US" sz="4000" dirty="0">
                <a:cs typeface="B Titr" panose="00000700000000000000" pitchFamily="2" charset="-78"/>
              </a:rPr>
              <a:t>‌</a:t>
            </a:r>
            <a:r>
              <a:rPr lang="ar-SA" sz="4000" dirty="0">
                <a:cs typeface="B Titr" panose="00000700000000000000" pitchFamily="2" charset="-78"/>
              </a:rPr>
              <a:t>ها و کنترل کیفی</a:t>
            </a:r>
            <a:endParaRPr lang="en-US" sz="4000" b="1" cap="none" spc="0" dirty="0">
              <a:ln/>
              <a:solidFill>
                <a:schemeClr val="accent3"/>
              </a:solidFill>
              <a:effectLst/>
              <a:cs typeface="B Titr" panose="00000700000000000000" pitchFamily="2" charset="-78"/>
            </a:endParaRPr>
          </a:p>
        </p:txBody>
      </p:sp>
    </p:spTree>
    <p:extLst>
      <p:ext uri="{BB962C8B-B14F-4D97-AF65-F5344CB8AC3E}">
        <p14:creationId xmlns:p14="http://schemas.microsoft.com/office/powerpoint/2010/main" val="4142632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cap="none" dirty="0">
                <a:latin typeface="Times New Roman" panose="02020603050405020304" pitchFamily="18" charset="0"/>
                <a:cs typeface="Times New Roman" panose="02020603050405020304" pitchFamily="18" charset="0"/>
              </a:rPr>
              <a:t>Ion Selective Electrodes (ISE)</a:t>
            </a:r>
          </a:p>
        </p:txBody>
      </p:sp>
      <p:sp>
        <p:nvSpPr>
          <p:cNvPr id="3" name="Content Placeholder 2"/>
          <p:cNvSpPr>
            <a:spLocks noGrp="1"/>
          </p:cNvSpPr>
          <p:nvPr>
            <p:ph idx="1"/>
          </p:nvPr>
        </p:nvSpPr>
        <p:spPr>
          <a:xfrm>
            <a:off x="4668714" y="1222131"/>
            <a:ext cx="7042640" cy="5635869"/>
          </a:xfrm>
        </p:spPr>
        <p:txBody>
          <a:bodyPr>
            <a:normAutofit fontScale="55000" lnSpcReduction="20000"/>
          </a:bodyPr>
          <a:lstStyle/>
          <a:p>
            <a:pPr>
              <a:lnSpc>
                <a:spcPct val="150000"/>
              </a:lnSpc>
            </a:pPr>
            <a:r>
              <a:rPr lang="ar-SA" sz="2400" b="1" dirty="0"/>
              <a:t>اساس کار</a:t>
            </a:r>
            <a:r>
              <a:rPr lang="en-US" sz="2400" b="1" dirty="0"/>
              <a:t>:</a:t>
            </a:r>
          </a:p>
          <a:p>
            <a:pPr lvl="1">
              <a:lnSpc>
                <a:spcPct val="150000"/>
              </a:lnSpc>
            </a:pPr>
            <a:r>
              <a:rPr lang="ar-SA" sz="2400" b="1" dirty="0"/>
              <a:t>اندازه</a:t>
            </a:r>
            <a:r>
              <a:rPr lang="en-US" sz="2400" b="1" dirty="0"/>
              <a:t>‌</a:t>
            </a:r>
            <a:r>
              <a:rPr lang="ar-SA" sz="2400" b="1" dirty="0"/>
              <a:t>گیری اختلاف پتانسیل بین دو الکترود</a:t>
            </a:r>
            <a:r>
              <a:rPr lang="en-US" sz="2400" b="1" dirty="0"/>
              <a:t>  </a:t>
            </a:r>
            <a:endParaRPr lang="fa-IR" sz="2400" b="1" dirty="0"/>
          </a:p>
          <a:p>
            <a:pPr>
              <a:lnSpc>
                <a:spcPct val="150000"/>
              </a:lnSpc>
            </a:pPr>
            <a:r>
              <a:rPr lang="ar-SA" sz="2400" b="1" dirty="0"/>
              <a:t>اجزای اصلی</a:t>
            </a:r>
            <a:r>
              <a:rPr lang="en-US" sz="2400" b="1" dirty="0"/>
              <a:t>:</a:t>
            </a:r>
          </a:p>
          <a:p>
            <a:pPr lvl="1">
              <a:lnSpc>
                <a:spcPct val="150000"/>
              </a:lnSpc>
            </a:pPr>
            <a:r>
              <a:rPr lang="ar-SA" sz="2400" b="1" dirty="0"/>
              <a:t>الکترود تشخیصی</a:t>
            </a:r>
            <a:r>
              <a:rPr lang="fa-IR" sz="2400" b="1" dirty="0"/>
              <a:t>: دارای ممبران از جنس پلیمر انتخابی برای یون خاص</a:t>
            </a:r>
          </a:p>
          <a:p>
            <a:pPr lvl="1">
              <a:lnSpc>
                <a:spcPct val="150000"/>
              </a:lnSpc>
            </a:pPr>
            <a:r>
              <a:rPr lang="ar-SA" sz="2400" b="1" dirty="0"/>
              <a:t>الکترود مرجع</a:t>
            </a:r>
            <a:r>
              <a:rPr lang="fa-IR" sz="2400" b="1" dirty="0"/>
              <a:t>: دارای </a:t>
            </a:r>
            <a:r>
              <a:rPr lang="ar-SA" sz="2400" b="1" dirty="0"/>
              <a:t>پتانسیل ثابت</a:t>
            </a:r>
            <a:endParaRPr lang="fa-IR" sz="2400" b="1" dirty="0"/>
          </a:p>
          <a:p>
            <a:pPr lvl="1">
              <a:lnSpc>
                <a:spcPct val="150000"/>
              </a:lnSpc>
            </a:pPr>
            <a:r>
              <a:rPr lang="ar-SA" sz="2400" b="1" dirty="0"/>
              <a:t>پروب اندازه</a:t>
            </a:r>
            <a:r>
              <a:rPr lang="en-US" sz="2400" b="1" dirty="0"/>
              <a:t>‌</a:t>
            </a:r>
            <a:r>
              <a:rPr lang="ar-SA" sz="2400" b="1" dirty="0"/>
              <a:t>گیری</a:t>
            </a:r>
            <a:endParaRPr lang="fa-IR" sz="2400" b="1" dirty="0"/>
          </a:p>
          <a:p>
            <a:pPr lvl="1">
              <a:lnSpc>
                <a:spcPct val="150000"/>
              </a:lnSpc>
            </a:pPr>
            <a:r>
              <a:rPr lang="fa-IR" sz="2400" b="1" dirty="0"/>
              <a:t>محاسبه غلظت بر اساس معادله نرنست </a:t>
            </a:r>
          </a:p>
          <a:p>
            <a:pPr marL="0" indent="0" algn="ctr" rtl="0">
              <a:buNone/>
            </a:pPr>
            <a:r>
              <a:rPr lang="sv-SE" dirty="0"/>
              <a:t>Nernst equation</a:t>
            </a:r>
            <a:r>
              <a:rPr lang="en-US" dirty="0"/>
              <a:t>:            </a:t>
            </a:r>
            <a:r>
              <a:rPr lang="sv-SE" dirty="0"/>
              <a:t>E</a:t>
            </a:r>
            <a:r>
              <a:rPr lang="en-US" baseline="-25000" dirty="0"/>
              <a:t>measured(mv)</a:t>
            </a:r>
            <a:r>
              <a:rPr lang="sv-SE" dirty="0"/>
              <a:t> = E</a:t>
            </a:r>
            <a:r>
              <a:rPr lang="sv-SE" baseline="30000" dirty="0"/>
              <a:t>0</a:t>
            </a:r>
            <a:r>
              <a:rPr lang="sv-SE" dirty="0"/>
              <a:t> + S/Z log[C</a:t>
            </a:r>
            <a:r>
              <a:rPr lang="sv-SE" baseline="-25000" dirty="0"/>
              <a:t>i</a:t>
            </a:r>
            <a:r>
              <a:rPr lang="sv-SE" dirty="0"/>
              <a:t>]    (at 25</a:t>
            </a:r>
            <a:r>
              <a:rPr lang="sv-SE" baseline="30000" dirty="0"/>
              <a:t>0</a:t>
            </a:r>
            <a:r>
              <a:rPr lang="sv-SE" dirty="0"/>
              <a:t> C)</a:t>
            </a:r>
          </a:p>
          <a:p>
            <a:pPr marL="0" indent="0" algn="l" rtl="0">
              <a:buNone/>
            </a:pPr>
            <a:r>
              <a:rPr lang="sv-SE" b="1" dirty="0"/>
              <a:t>E:</a:t>
            </a:r>
            <a:r>
              <a:rPr lang="fa-IR" b="1" dirty="0"/>
              <a:t> پتانسل اندازه گیری شده توسط دستگاه</a:t>
            </a:r>
          </a:p>
          <a:p>
            <a:pPr marL="0" indent="0" algn="l" rtl="0">
              <a:buNone/>
            </a:pPr>
            <a:r>
              <a:rPr lang="en-US" b="1" dirty="0"/>
              <a:t>E</a:t>
            </a:r>
            <a:r>
              <a:rPr lang="sv-SE" baseline="30000" dirty="0"/>
              <a:t>0</a:t>
            </a:r>
            <a:r>
              <a:rPr lang="en-US" b="1" dirty="0"/>
              <a:t>: </a:t>
            </a:r>
            <a:r>
              <a:rPr lang="fa-IR" b="1" dirty="0"/>
              <a:t>پتانسیل استاندارد برای هر الکترود</a:t>
            </a:r>
          </a:p>
          <a:p>
            <a:pPr marL="0" indent="0" algn="l" rtl="0">
              <a:buNone/>
            </a:pPr>
            <a:r>
              <a:rPr lang="en-US" b="1" dirty="0"/>
              <a:t>S: </a:t>
            </a:r>
            <a:r>
              <a:rPr lang="fa-IR" b="1" dirty="0"/>
              <a:t>شیب نرنست در دمای 25 درجه (59.16)</a:t>
            </a:r>
          </a:p>
          <a:p>
            <a:pPr marL="0" indent="0" algn="l" rtl="0">
              <a:buNone/>
            </a:pPr>
            <a:r>
              <a:rPr lang="en-US" b="1" dirty="0"/>
              <a:t>Z: </a:t>
            </a:r>
            <a:r>
              <a:rPr lang="fa-IR" b="1" dirty="0"/>
              <a:t>بار یون مثلا سدیم 2</a:t>
            </a:r>
          </a:p>
          <a:p>
            <a:pPr marL="0" indent="0" algn="l" rtl="0">
              <a:buNone/>
            </a:pPr>
            <a:r>
              <a:rPr lang="sv-SE" dirty="0"/>
              <a:t>C</a:t>
            </a:r>
            <a:r>
              <a:rPr lang="sv-SE" baseline="-25000" dirty="0"/>
              <a:t>i</a:t>
            </a:r>
            <a:r>
              <a:rPr lang="en-US" b="1" dirty="0"/>
              <a:t> : </a:t>
            </a:r>
            <a:r>
              <a:rPr lang="fa-IR" b="1" dirty="0"/>
              <a:t>غلظت یون مورد نظر </a:t>
            </a:r>
          </a:p>
          <a:p>
            <a:pPr>
              <a:lnSpc>
                <a:spcPct val="150000"/>
              </a:lnSpc>
            </a:pPr>
            <a:r>
              <a:rPr lang="fa-IR" sz="2400" b="1" dirty="0"/>
              <a:t>با کالیبراسیون دو نقطه ای ، دستگاه مقادیر </a:t>
            </a:r>
            <a:r>
              <a:rPr lang="en-US" sz="2400" b="1" dirty="0"/>
              <a:t>E</a:t>
            </a:r>
            <a:r>
              <a:rPr lang="sv-SE" sz="2400" baseline="30000" dirty="0"/>
              <a:t>0</a:t>
            </a:r>
            <a:r>
              <a:rPr lang="fa-IR" sz="2400" baseline="30000" dirty="0"/>
              <a:t>  </a:t>
            </a:r>
            <a:r>
              <a:rPr lang="fa-IR" sz="2400" b="1" dirty="0"/>
              <a:t>و </a:t>
            </a:r>
            <a:r>
              <a:rPr lang="en-US" sz="2400" b="1" dirty="0"/>
              <a:t>S </a:t>
            </a:r>
            <a:r>
              <a:rPr lang="fa-IR" sz="2400" b="1" dirty="0"/>
              <a:t> را محاسبه و ذخیره میکند. سپس با اندازه گیری پتانسل الکتریکی هر الکترود محاسبه غلظت را انجام میدهد.</a:t>
            </a:r>
          </a:p>
          <a:p>
            <a:pPr>
              <a:lnSpc>
                <a:spcPct val="150000"/>
              </a:lnSpc>
            </a:pPr>
            <a:r>
              <a:rPr lang="ar-SA" sz="2400" b="1" dirty="0"/>
              <a:t>مزایا</a:t>
            </a:r>
            <a:r>
              <a:rPr lang="en-US" sz="2400" b="1" dirty="0"/>
              <a:t>:</a:t>
            </a:r>
          </a:p>
          <a:p>
            <a:pPr lvl="1">
              <a:lnSpc>
                <a:spcPct val="150000"/>
              </a:lnSpc>
            </a:pPr>
            <a:r>
              <a:rPr lang="en-US" sz="2400" b="1" dirty="0"/>
              <a:t> </a:t>
            </a:r>
            <a:r>
              <a:rPr lang="ar-SA" sz="2400" b="1" dirty="0"/>
              <a:t>سرعت بالا</a:t>
            </a:r>
            <a:r>
              <a:rPr lang="en-US" sz="2400" b="1" dirty="0"/>
              <a:t>  </a:t>
            </a:r>
          </a:p>
          <a:p>
            <a:pPr lvl="1">
              <a:lnSpc>
                <a:spcPct val="150000"/>
              </a:lnSpc>
            </a:pPr>
            <a:r>
              <a:rPr lang="en-US" sz="2400" b="1" dirty="0"/>
              <a:t> </a:t>
            </a:r>
            <a:r>
              <a:rPr lang="ar-SA" sz="2400" b="1" dirty="0"/>
              <a:t>نیاز به حجم کم نمونه</a:t>
            </a:r>
            <a:r>
              <a:rPr lang="en-US" sz="2400" b="1" dirty="0"/>
              <a:t>  </a:t>
            </a:r>
          </a:p>
        </p:txBody>
      </p:sp>
      <p:pic>
        <p:nvPicPr>
          <p:cNvPr id="4" name="Picture 3"/>
          <p:cNvPicPr>
            <a:picLocks noChangeAspect="1"/>
          </p:cNvPicPr>
          <p:nvPr/>
        </p:nvPicPr>
        <p:blipFill>
          <a:blip r:embed="rId2"/>
          <a:stretch>
            <a:fillRect/>
          </a:stretch>
        </p:blipFill>
        <p:spPr>
          <a:xfrm>
            <a:off x="123093" y="2162908"/>
            <a:ext cx="4474112" cy="3947746"/>
          </a:xfrm>
          <a:prstGeom prst="rect">
            <a:avLst/>
          </a:prstGeom>
        </p:spPr>
      </p:pic>
    </p:spTree>
    <p:extLst>
      <p:ext uri="{BB962C8B-B14F-4D97-AF65-F5344CB8AC3E}">
        <p14:creationId xmlns:p14="http://schemas.microsoft.com/office/powerpoint/2010/main" val="1981951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9947" y="-70715"/>
            <a:ext cx="8610600" cy="1293028"/>
          </a:xfrm>
        </p:spPr>
        <p:txBody>
          <a:bodyPr/>
          <a:lstStyle/>
          <a:p>
            <a:r>
              <a:rPr lang="fa-IR" dirty="0"/>
              <a:t>مراحل خوانش در دستگاه یونوگرام </a:t>
            </a:r>
            <a:r>
              <a:rPr lang="en-US" dirty="0"/>
              <a:t>ISE</a:t>
            </a:r>
          </a:p>
        </p:txBody>
      </p:sp>
      <p:sp>
        <p:nvSpPr>
          <p:cNvPr id="3" name="Content Placeholder 2"/>
          <p:cNvSpPr>
            <a:spLocks noGrp="1"/>
          </p:cNvSpPr>
          <p:nvPr>
            <p:ph idx="1"/>
          </p:nvPr>
        </p:nvSpPr>
        <p:spPr>
          <a:xfrm>
            <a:off x="228600" y="1002323"/>
            <a:ext cx="11579469" cy="5703277"/>
          </a:xfrm>
        </p:spPr>
        <p:txBody>
          <a:bodyPr>
            <a:normAutofit fontScale="85000" lnSpcReduction="10000"/>
          </a:bodyPr>
          <a:lstStyle/>
          <a:p>
            <a:pPr marL="0" indent="0">
              <a:buNone/>
            </a:pPr>
            <a:r>
              <a:rPr lang="fa-IR" b="1" dirty="0">
                <a:solidFill>
                  <a:schemeClr val="accent2">
                    <a:lumMod val="60000"/>
                    <a:lumOff val="40000"/>
                  </a:schemeClr>
                </a:solidFill>
              </a:rPr>
              <a:t>1- آسپیراسیون مایع:</a:t>
            </a:r>
          </a:p>
          <a:p>
            <a:pPr marL="0" indent="0" algn="just">
              <a:buNone/>
            </a:pPr>
            <a:r>
              <a:rPr lang="fa-IR" dirty="0"/>
              <a:t>	- با توجه به دستور داده شده به دستگاه، نمونه یا کالیبراتور آسپیره می شود. </a:t>
            </a:r>
          </a:p>
          <a:p>
            <a:pPr marL="0" indent="0" algn="just">
              <a:buNone/>
            </a:pPr>
            <a:r>
              <a:rPr lang="fa-IR" dirty="0"/>
              <a:t>	- اگر دستور کالیبر داده شده باشد، انتهای نیدل دستگاه در مجاور مسیر محلول کالییر قرار می گیرد. اگر دستور خوانش نمونه باشد، نیدل در دستگاه دارای 	اتولودر در داخل کاپ محتوی سرم و در دستگاه فاقد اتولودر، درخواست قراردادن نمونه در انتهای نیدل نمایش داده می شود.</a:t>
            </a:r>
          </a:p>
          <a:p>
            <a:pPr marL="0" indent="0" algn="just">
              <a:buNone/>
            </a:pPr>
            <a:r>
              <a:rPr lang="fa-IR" dirty="0"/>
              <a:t>	- پمپ پریستالتیک همزمان شروع به چرخش می کند و با ایجاد فشار منفی، مایع به داخل نیدل و سپس تیوپ ها وارد می شود.</a:t>
            </a:r>
          </a:p>
          <a:p>
            <a:pPr marL="0" indent="0" algn="just">
              <a:buNone/>
            </a:pPr>
            <a:r>
              <a:rPr lang="fa-IR" b="1" dirty="0">
                <a:solidFill>
                  <a:schemeClr val="accent2">
                    <a:lumMod val="60000"/>
                    <a:lumOff val="40000"/>
                  </a:schemeClr>
                </a:solidFill>
              </a:rPr>
              <a:t>2- حرکت مایع در دستگاه:</a:t>
            </a:r>
          </a:p>
          <a:p>
            <a:pPr marL="0" indent="0" algn="just">
              <a:buNone/>
            </a:pPr>
            <a:r>
              <a:rPr lang="fa-IR" dirty="0"/>
              <a:t>	- توسط پمپ پریستالتیک، حرکت یکنواخت مایع در مسیر از نیدل تا ظرف </a:t>
            </a:r>
            <a:r>
              <a:rPr lang="en-US" dirty="0"/>
              <a:t>Waste</a:t>
            </a:r>
            <a:r>
              <a:rPr lang="fa-IR" dirty="0"/>
              <a:t> بر قرار میشود.</a:t>
            </a:r>
          </a:p>
          <a:p>
            <a:pPr marL="0" indent="0" algn="just">
              <a:buNone/>
            </a:pPr>
            <a:r>
              <a:rPr lang="fa-IR" dirty="0"/>
              <a:t>	- حرکت پمپ پریستالتیک توسط کامپیوتر دستگاه و با توجه به دستورات داده شده و پالسهای دریافتی از سنسور، کنترل می شود.</a:t>
            </a:r>
          </a:p>
          <a:p>
            <a:pPr marL="0" indent="0" algn="just">
              <a:buNone/>
            </a:pPr>
            <a:r>
              <a:rPr lang="fa-IR" dirty="0"/>
              <a:t>	- وظیفه سنسور، تشخیص مایع یا هوا در داخل لوله ها است و کامپیوتر دستگاه با توجه به نتایج ارسال شده از سنسور، وجود مایع در لوله را تشخیص می دهد.</a:t>
            </a:r>
          </a:p>
          <a:p>
            <a:pPr marL="0" indent="0" algn="just">
              <a:buNone/>
            </a:pPr>
            <a:r>
              <a:rPr lang="fa-IR" b="1" dirty="0">
                <a:solidFill>
                  <a:schemeClr val="accent2">
                    <a:lumMod val="60000"/>
                    <a:lumOff val="40000"/>
                  </a:schemeClr>
                </a:solidFill>
              </a:rPr>
              <a:t>3- خوانش مقادیر الکترولیت ها:</a:t>
            </a:r>
          </a:p>
          <a:p>
            <a:pPr marL="0" indent="0" algn="just">
              <a:buNone/>
            </a:pPr>
            <a:r>
              <a:rPr lang="fa-IR" dirty="0"/>
              <a:t>	- زمانی که کامپیوتر دستگاه با توجه به داده های ارسالی از سنسور، وجود نمونه در مجاورت ممبران الکترودها را تشخیص دهد، حرکت پمپ را متوقف می کند 	تا نمونه در مجاورت ممبران الکترود برای مدت کوتاهی قرار گیرد و تبادل الکترولیت های نمونه با مایع داخل الکترود با واسطه ممبران برقرار شود.</a:t>
            </a:r>
          </a:p>
          <a:p>
            <a:pPr marL="0" indent="0" algn="just">
              <a:buNone/>
            </a:pPr>
            <a:r>
              <a:rPr lang="fa-IR" dirty="0"/>
              <a:t>	- همزمان پروب الکترودها تغییر پتانسیل الکتریکی مایع داخل الکترود را نسبت به الکترود رفرنس اندازه گیری کرده و به کامپیوتر دستگاه ارسال می کنند.</a:t>
            </a:r>
          </a:p>
          <a:p>
            <a:pPr marL="0" indent="0" algn="just">
              <a:buNone/>
            </a:pPr>
            <a:r>
              <a:rPr lang="fa-IR" dirty="0"/>
              <a:t>	- با پایان خوانش نتایج، پمپ پریستالتیک شروع به حرکت کرده و مایع داخل لوله را به سمت ظرف </a:t>
            </a:r>
            <a:r>
              <a:rPr lang="en-US" dirty="0"/>
              <a:t>Waste</a:t>
            </a:r>
            <a:r>
              <a:rPr lang="fa-IR" dirty="0"/>
              <a:t> هدایت میکند.</a:t>
            </a:r>
          </a:p>
          <a:p>
            <a:pPr marL="0" indent="0" algn="just">
              <a:buNone/>
            </a:pPr>
            <a:r>
              <a:rPr lang="fa-IR" b="1" dirty="0">
                <a:solidFill>
                  <a:schemeClr val="accent2">
                    <a:lumMod val="60000"/>
                    <a:lumOff val="40000"/>
                  </a:schemeClr>
                </a:solidFill>
              </a:rPr>
              <a:t>4- شستشوی مسیر:</a:t>
            </a:r>
          </a:p>
          <a:p>
            <a:pPr marL="0" indent="0" algn="just">
              <a:buNone/>
            </a:pPr>
            <a:r>
              <a:rPr lang="fa-IR" dirty="0"/>
              <a:t>	- پس از خوانش نمونه یا کالیبراتور، به منظور جلوگیری از انتقال ناخواسته </a:t>
            </a:r>
            <a:r>
              <a:rPr lang="en-US" dirty="0"/>
              <a:t>( Carry Over)</a:t>
            </a:r>
            <a:r>
              <a:rPr lang="fa-IR" dirty="0"/>
              <a:t> مسیر نیدل و لوله ها با آسپیراسیون محلول شستشو، پاکسازی 	می شود.</a:t>
            </a:r>
          </a:p>
        </p:txBody>
      </p:sp>
    </p:spTree>
    <p:extLst>
      <p:ext uri="{BB962C8B-B14F-4D97-AF65-F5344CB8AC3E}">
        <p14:creationId xmlns:p14="http://schemas.microsoft.com/office/powerpoint/2010/main" val="1556675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پمپ پریستالتیک</a:t>
            </a:r>
            <a:endParaRPr lang="en-US" dirty="0"/>
          </a:p>
        </p:txBody>
      </p:sp>
      <p:pic>
        <p:nvPicPr>
          <p:cNvPr id="4" name="Screen_Recording_20250827_212015_Chrom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t="10671" b="6077"/>
          <a:stretch/>
        </p:blipFill>
        <p:spPr>
          <a:xfrm>
            <a:off x="4407388" y="760438"/>
            <a:ext cx="3189165" cy="5608260"/>
          </a:xfrm>
        </p:spPr>
      </p:pic>
    </p:spTree>
    <p:extLst>
      <p:ext uri="{BB962C8B-B14F-4D97-AF65-F5344CB8AC3E}">
        <p14:creationId xmlns:p14="http://schemas.microsoft.com/office/powerpoint/2010/main" val="2498924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Convergent ISE </a:t>
            </a:r>
            <a:r>
              <a:rPr lang="en-US" dirty="0" err="1"/>
              <a:t>Analyser</a:t>
            </a:r>
            <a:endParaRPr lang="en-US" dirty="0"/>
          </a:p>
        </p:txBody>
      </p:sp>
      <p:pic>
        <p:nvPicPr>
          <p:cNvPr id="4" name="Content Placeholder 3"/>
          <p:cNvPicPr>
            <a:picLocks noGrp="1" noChangeAspect="1"/>
          </p:cNvPicPr>
          <p:nvPr>
            <p:ph idx="1"/>
          </p:nvPr>
        </p:nvPicPr>
        <p:blipFill>
          <a:blip r:embed="rId2"/>
          <a:stretch>
            <a:fillRect/>
          </a:stretch>
        </p:blipFill>
        <p:spPr>
          <a:xfrm>
            <a:off x="4482610" y="2405947"/>
            <a:ext cx="2171700" cy="2105025"/>
          </a:xfrm>
          <a:prstGeom prst="rect">
            <a:avLst/>
          </a:prstGeom>
        </p:spPr>
      </p:pic>
      <p:pic>
        <p:nvPicPr>
          <p:cNvPr id="5" name="Picture 4"/>
          <p:cNvPicPr>
            <a:picLocks noChangeAspect="1"/>
          </p:cNvPicPr>
          <p:nvPr/>
        </p:nvPicPr>
        <p:blipFill>
          <a:blip r:embed="rId3"/>
          <a:stretch>
            <a:fillRect/>
          </a:stretch>
        </p:blipFill>
        <p:spPr>
          <a:xfrm>
            <a:off x="301869" y="1670690"/>
            <a:ext cx="3575538" cy="3575538"/>
          </a:xfrm>
          <a:prstGeom prst="rect">
            <a:avLst/>
          </a:prstGeom>
        </p:spPr>
      </p:pic>
      <p:pic>
        <p:nvPicPr>
          <p:cNvPr id="6" name="Picture 5"/>
          <p:cNvPicPr>
            <a:picLocks noChangeAspect="1"/>
          </p:cNvPicPr>
          <p:nvPr/>
        </p:nvPicPr>
        <p:blipFill>
          <a:blip r:embed="rId4"/>
          <a:stretch>
            <a:fillRect/>
          </a:stretch>
        </p:blipFill>
        <p:spPr>
          <a:xfrm>
            <a:off x="7429955" y="2232298"/>
            <a:ext cx="3972201" cy="2452321"/>
          </a:xfrm>
          <a:prstGeom prst="rect">
            <a:avLst/>
          </a:prstGeom>
        </p:spPr>
      </p:pic>
      <p:sp>
        <p:nvSpPr>
          <p:cNvPr id="7" name="TextBox 6"/>
          <p:cNvSpPr txBox="1"/>
          <p:nvPr/>
        </p:nvSpPr>
        <p:spPr>
          <a:xfrm>
            <a:off x="2495409" y="4862146"/>
            <a:ext cx="9587881" cy="1200329"/>
          </a:xfrm>
          <a:prstGeom prst="rect">
            <a:avLst/>
          </a:prstGeom>
          <a:noFill/>
        </p:spPr>
        <p:txBody>
          <a:bodyPr wrap="none" rtlCol="0">
            <a:spAutoFit/>
          </a:bodyPr>
          <a:lstStyle/>
          <a:p>
            <a:pPr algn="r" rtl="1"/>
            <a:r>
              <a:rPr lang="fa-IR" dirty="0">
                <a:cs typeface="B Mitra" panose="00000400000000000000" pitchFamily="2" charset="-78"/>
              </a:rPr>
              <a:t>الکترود های دستگاه:</a:t>
            </a:r>
          </a:p>
          <a:p>
            <a:pPr algn="r" rtl="1"/>
            <a:r>
              <a:rPr lang="fa-IR" dirty="0">
                <a:cs typeface="B Mitra" panose="00000400000000000000" pitchFamily="2" charset="-78"/>
              </a:rPr>
              <a:t>	- به صورت افقی در جایگاه مربوطه قرار گرفته و توسط پیچ مخصوص سمت راست جایگاه الکترودها، ثابت می شوند.</a:t>
            </a:r>
          </a:p>
          <a:p>
            <a:pPr algn="r" rtl="1"/>
            <a:r>
              <a:rPr lang="fa-IR" dirty="0">
                <a:cs typeface="B Mitra" panose="00000400000000000000" pitchFamily="2" charset="-78"/>
              </a:rPr>
              <a:t>	- الکترود رفرانس که متصل به مخزن ذخیره مایع است، در آخرین جایگاه سمت راست قرار می گیرد.</a:t>
            </a:r>
          </a:p>
          <a:p>
            <a:pPr algn="r" rtl="1"/>
            <a:r>
              <a:rPr lang="fa-IR" dirty="0">
                <a:cs typeface="B Mitra" panose="00000400000000000000" pitchFamily="2" charset="-78"/>
              </a:rPr>
              <a:t> 	- مایع داخل تمام الکترودها، با باز کردن پیچ پروب الکترود، قابل پرکردن هستند و به صورت دوره ای باید از پربودن مایع اطمینان حاصل کرد.</a:t>
            </a:r>
          </a:p>
        </p:txBody>
      </p:sp>
    </p:spTree>
    <p:extLst>
      <p:ext uri="{BB962C8B-B14F-4D97-AF65-F5344CB8AC3E}">
        <p14:creationId xmlns:p14="http://schemas.microsoft.com/office/powerpoint/2010/main" val="1055330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Convergent ISE Analyser</a:t>
            </a:r>
          </a:p>
        </p:txBody>
      </p:sp>
      <p:pic>
        <p:nvPicPr>
          <p:cNvPr id="8" name="Content Placeholder 7">
            <a:extLst>
              <a:ext uri="{FF2B5EF4-FFF2-40B4-BE49-F238E27FC236}">
                <a16:creationId xmlns:a16="http://schemas.microsoft.com/office/drawing/2014/main" id="{8C520E12-986E-4EEF-92AD-6E662838C767}"/>
              </a:ext>
            </a:extLst>
          </p:cNvPr>
          <p:cNvPicPr>
            <a:picLocks noGrp="1" noChangeAspect="1"/>
          </p:cNvPicPr>
          <p:nvPr>
            <p:ph idx="1"/>
          </p:nvPr>
        </p:nvPicPr>
        <p:blipFill>
          <a:blip r:embed="rId2"/>
          <a:stretch>
            <a:fillRect/>
          </a:stretch>
        </p:blipFill>
        <p:spPr>
          <a:xfrm>
            <a:off x="2449196" y="1270524"/>
            <a:ext cx="7293607" cy="5454126"/>
          </a:xfrm>
          <a:prstGeom prst="rect">
            <a:avLst/>
          </a:prstGeom>
        </p:spPr>
      </p:pic>
    </p:spTree>
    <p:extLst>
      <p:ext uri="{BB962C8B-B14F-4D97-AF65-F5344CB8AC3E}">
        <p14:creationId xmlns:p14="http://schemas.microsoft.com/office/powerpoint/2010/main" val="414759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EasyLyte</a:t>
            </a:r>
            <a:r>
              <a:rPr lang="en-US" dirty="0"/>
              <a:t> ISE </a:t>
            </a:r>
            <a:r>
              <a:rPr lang="en-US" dirty="0" err="1"/>
              <a:t>Analyser</a:t>
            </a:r>
            <a:endParaRPr lang="en-US" dirty="0"/>
          </a:p>
        </p:txBody>
      </p:sp>
      <p:pic>
        <p:nvPicPr>
          <p:cNvPr id="4" name="Content Placeholder 3"/>
          <p:cNvPicPr>
            <a:picLocks noGrp="1" noChangeAspect="1"/>
          </p:cNvPicPr>
          <p:nvPr>
            <p:ph idx="1"/>
          </p:nvPr>
        </p:nvPicPr>
        <p:blipFill>
          <a:blip r:embed="rId2"/>
          <a:stretch>
            <a:fillRect/>
          </a:stretch>
        </p:blipFill>
        <p:spPr>
          <a:xfrm>
            <a:off x="5874797" y="1556421"/>
            <a:ext cx="4567409" cy="3305725"/>
          </a:xfrm>
          <a:prstGeom prst="rect">
            <a:avLst/>
          </a:prstGeom>
        </p:spPr>
      </p:pic>
      <p:pic>
        <p:nvPicPr>
          <p:cNvPr id="3" name="Picture 2"/>
          <p:cNvPicPr>
            <a:picLocks noChangeAspect="1"/>
          </p:cNvPicPr>
          <p:nvPr/>
        </p:nvPicPr>
        <p:blipFill rotWithShape="1">
          <a:blip r:embed="rId3"/>
          <a:srcRect r="28687"/>
          <a:stretch/>
        </p:blipFill>
        <p:spPr>
          <a:xfrm>
            <a:off x="412871" y="1477290"/>
            <a:ext cx="3664195" cy="5012841"/>
          </a:xfrm>
          <a:prstGeom prst="rect">
            <a:avLst/>
          </a:prstGeom>
        </p:spPr>
      </p:pic>
      <p:sp>
        <p:nvSpPr>
          <p:cNvPr id="5" name="TextBox 4"/>
          <p:cNvSpPr txBox="1"/>
          <p:nvPr/>
        </p:nvSpPr>
        <p:spPr>
          <a:xfrm>
            <a:off x="4798860" y="4862146"/>
            <a:ext cx="7284430" cy="1200329"/>
          </a:xfrm>
          <a:prstGeom prst="rect">
            <a:avLst/>
          </a:prstGeom>
          <a:noFill/>
        </p:spPr>
        <p:txBody>
          <a:bodyPr wrap="none" rtlCol="0">
            <a:spAutoFit/>
          </a:bodyPr>
          <a:lstStyle/>
          <a:p>
            <a:pPr algn="r" rtl="1"/>
            <a:r>
              <a:rPr lang="fa-IR" dirty="0">
                <a:cs typeface="B Mitra" panose="00000400000000000000" pitchFamily="2" charset="-78"/>
              </a:rPr>
              <a:t>الکترود های دستگاه:</a:t>
            </a:r>
          </a:p>
          <a:p>
            <a:pPr algn="r" rtl="1"/>
            <a:r>
              <a:rPr lang="fa-IR" dirty="0">
                <a:cs typeface="B Mitra" panose="00000400000000000000" pitchFamily="2" charset="-78"/>
              </a:rPr>
              <a:t>	- به صورت عمودی داخل محفظه الکترود که متصل به مخزن مایع الکترود رفرانس است، قرار می گیرند.</a:t>
            </a:r>
          </a:p>
          <a:p>
            <a:pPr algn="r" rtl="1"/>
            <a:r>
              <a:rPr lang="fa-IR" dirty="0">
                <a:cs typeface="B Mitra" panose="00000400000000000000" pitchFamily="2" charset="-78"/>
              </a:rPr>
              <a:t>	- مایع داخل الکترود های اختصاصی، غیر قابل شارژ هستند.</a:t>
            </a:r>
          </a:p>
          <a:p>
            <a:pPr algn="r" rtl="1"/>
            <a:r>
              <a:rPr lang="fa-IR" dirty="0">
                <a:cs typeface="B Mitra" panose="00000400000000000000" pitchFamily="2" charset="-78"/>
              </a:rPr>
              <a:t>	- مایع داخل الکترود رفرنس از دریچه تعبیه شده قابل پر کردن است.</a:t>
            </a:r>
            <a:endParaRPr lang="en-US" dirty="0">
              <a:cs typeface="B Mitra" panose="00000400000000000000" pitchFamily="2" charset="-78"/>
            </a:endParaRPr>
          </a:p>
        </p:txBody>
      </p:sp>
    </p:spTree>
    <p:extLst>
      <p:ext uri="{BB962C8B-B14F-4D97-AF65-F5344CB8AC3E}">
        <p14:creationId xmlns:p14="http://schemas.microsoft.com/office/powerpoint/2010/main" val="278415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EasyLyte</a:t>
            </a:r>
            <a:r>
              <a:rPr lang="en-US" dirty="0"/>
              <a:t> ISE </a:t>
            </a:r>
            <a:r>
              <a:rPr lang="en-US" dirty="0" err="1"/>
              <a:t>Analyser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89085" y="129103"/>
            <a:ext cx="4902162" cy="6558912"/>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759" y="1450731"/>
            <a:ext cx="5045733" cy="5237284"/>
          </a:xfrm>
          <a:prstGeom prst="rect">
            <a:avLst/>
          </a:prstGeom>
        </p:spPr>
      </p:pic>
    </p:spTree>
    <p:extLst>
      <p:ext uri="{BB962C8B-B14F-4D97-AF65-F5344CB8AC3E}">
        <p14:creationId xmlns:p14="http://schemas.microsoft.com/office/powerpoint/2010/main" val="540878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EasyLyte</a:t>
            </a:r>
            <a:r>
              <a:rPr lang="en-US" dirty="0"/>
              <a:t> ISE </a:t>
            </a:r>
            <a:r>
              <a:rPr lang="en-US" dirty="0" err="1"/>
              <a:t>Analyser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44838" y="1689100"/>
            <a:ext cx="2522623" cy="50165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7904" y="1755532"/>
            <a:ext cx="3128296" cy="495006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06" y="1922064"/>
            <a:ext cx="4934789" cy="4550572"/>
          </a:xfrm>
          <a:prstGeom prst="rect">
            <a:avLst/>
          </a:prstGeom>
        </p:spPr>
      </p:pic>
    </p:spTree>
    <p:extLst>
      <p:ext uri="{BB962C8B-B14F-4D97-AF65-F5344CB8AC3E}">
        <p14:creationId xmlns:p14="http://schemas.microsoft.com/office/powerpoint/2010/main" val="4064926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نکات مهم در نگهداری الکترود </a:t>
            </a:r>
            <a:r>
              <a:rPr lang="en-US" dirty="0"/>
              <a:t>ISE</a:t>
            </a:r>
          </a:p>
        </p:txBody>
      </p:sp>
      <p:sp>
        <p:nvSpPr>
          <p:cNvPr id="3" name="Content Placeholder 2"/>
          <p:cNvSpPr>
            <a:spLocks noGrp="1"/>
          </p:cNvSpPr>
          <p:nvPr>
            <p:ph idx="1"/>
          </p:nvPr>
        </p:nvSpPr>
        <p:spPr>
          <a:xfrm>
            <a:off x="378070" y="1248509"/>
            <a:ext cx="11391900" cy="5457092"/>
          </a:xfrm>
        </p:spPr>
        <p:txBody>
          <a:bodyPr>
            <a:noAutofit/>
          </a:bodyPr>
          <a:lstStyle/>
          <a:p>
            <a:r>
              <a:rPr lang="fa-IR" sz="2400" dirty="0"/>
              <a:t>استفاده از محلول پپسین یا کلین دستگاه در فواصل مشخص شده جهت شستشوی ممبران الکترود و تیوپ های دستگاه</a:t>
            </a:r>
          </a:p>
          <a:p>
            <a:r>
              <a:rPr lang="fa-IR" sz="2400" dirty="0"/>
              <a:t>عدم استفاده از وایتکس جهت شستشوی الکترود</a:t>
            </a:r>
            <a:endParaRPr lang="en-US" sz="2400" dirty="0"/>
          </a:p>
          <a:p>
            <a:r>
              <a:rPr lang="fa-IR" sz="2400" dirty="0"/>
              <a:t>استفاده از لوله ژلدار با کیفیت مناسب و رعایت اصول جداسازی به منظور جلوگیری از تشکیل فیبرین در سرم</a:t>
            </a:r>
          </a:p>
          <a:p>
            <a:r>
              <a:rPr lang="fa-IR" sz="2400" dirty="0"/>
              <a:t>کنترل مداوم مسیر عبور سرم از نیدل تا </a:t>
            </a:r>
            <a:r>
              <a:rPr lang="en-US" sz="2400" dirty="0"/>
              <a:t>waste</a:t>
            </a:r>
            <a:r>
              <a:rPr lang="fa-IR" sz="2400" dirty="0"/>
              <a:t> جهت بررسی انسداد کامل یا ناقص مسیر عبور و رفع فوری انسداد</a:t>
            </a:r>
          </a:p>
          <a:p>
            <a:r>
              <a:rPr lang="fa-IR" sz="2400" dirty="0"/>
              <a:t>در صورت توقف حرکت مایع در مسیر:</a:t>
            </a:r>
          </a:p>
          <a:p>
            <a:pPr lvl="1"/>
            <a:r>
              <a:rPr lang="fa-IR" sz="2400" dirty="0"/>
              <a:t>ابتدا از خالی نبودن محلول ها اطمینان حاصل کنید.</a:t>
            </a:r>
          </a:p>
          <a:p>
            <a:pPr lvl="1"/>
            <a:r>
              <a:rPr lang="fa-IR" sz="2400" dirty="0"/>
              <a:t>مسیر لوله ها را کنترل کنید که جدا نشده باشد.</a:t>
            </a:r>
          </a:p>
          <a:p>
            <a:pPr lvl="1"/>
            <a:r>
              <a:rPr lang="fa-IR" sz="2400" dirty="0"/>
              <a:t>از حرکت پمپ پریستالتیک و سلامت تیوپ آن اطمینان حاصل کنید.</a:t>
            </a:r>
          </a:p>
          <a:p>
            <a:pPr lvl="1"/>
            <a:r>
              <a:rPr lang="fa-IR" sz="2400" dirty="0"/>
              <a:t>در صورت نیاز به رفع انسداد نیدل، ابتدا نیدل را از تیوپ ها آزاد کرده و با استفاده از سرنگ محتوی آب مقطر، رفع انسداد کنید.</a:t>
            </a:r>
          </a:p>
          <a:p>
            <a:pPr lvl="1"/>
            <a:r>
              <a:rPr lang="fa-IR" sz="2400" dirty="0"/>
              <a:t>در صورت عدم رفع مشکل، تیوپ ها را از الکترودها جدا کرده و با استفاده از سرنگ محتوی آب مقطر آنها را تمیز کنید.</a:t>
            </a:r>
          </a:p>
          <a:p>
            <a:pPr lvl="1"/>
            <a:r>
              <a:rPr lang="fa-IR" sz="2400" dirty="0"/>
              <a:t>در صورت نیاز، مسیر داخل الکترودها را با استفاده از سرنگ محتوی آب مقطر و با فشار بسیار کم که سبب آسیب ممبران نشود، تمیز کنید.</a:t>
            </a:r>
          </a:p>
          <a:p>
            <a:pPr lvl="1"/>
            <a:r>
              <a:rPr lang="fa-IR" sz="2400" dirty="0"/>
              <a:t>مجددا قطعات را متصل و حرکت مایع را در مسیر بررسی کنید. </a:t>
            </a:r>
            <a:endParaRPr lang="en-US" sz="2400" dirty="0"/>
          </a:p>
        </p:txBody>
      </p:sp>
    </p:spTree>
    <p:extLst>
      <p:ext uri="{BB962C8B-B14F-4D97-AF65-F5344CB8AC3E}">
        <p14:creationId xmlns:p14="http://schemas.microsoft.com/office/powerpoint/2010/main" val="3471355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721198" y="909907"/>
            <a:ext cx="4450665" cy="5016500"/>
          </a:xfrm>
          <a:prstGeom prst="rect">
            <a:avLst/>
          </a:prstGeom>
        </p:spPr>
      </p:pic>
      <p:pic>
        <p:nvPicPr>
          <p:cNvPr id="5" name="Picture 4"/>
          <p:cNvPicPr>
            <a:picLocks noChangeAspect="1"/>
          </p:cNvPicPr>
          <p:nvPr/>
        </p:nvPicPr>
        <p:blipFill>
          <a:blip r:embed="rId3"/>
          <a:stretch>
            <a:fillRect/>
          </a:stretch>
        </p:blipFill>
        <p:spPr>
          <a:xfrm>
            <a:off x="3425750" y="781805"/>
            <a:ext cx="5340501" cy="5294390"/>
          </a:xfrm>
          <a:prstGeom prst="rect">
            <a:avLst/>
          </a:prstGeom>
        </p:spPr>
      </p:pic>
    </p:spTree>
    <p:extLst>
      <p:ext uri="{BB962C8B-B14F-4D97-AF65-F5344CB8AC3E}">
        <p14:creationId xmlns:p14="http://schemas.microsoft.com/office/powerpoint/2010/main" val="3477897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اهمیت اندازه گیری الکترولیت های خون</a:t>
            </a:r>
            <a:endParaRPr lang="en-US" dirty="0"/>
          </a:p>
        </p:txBody>
      </p:sp>
      <p:sp>
        <p:nvSpPr>
          <p:cNvPr id="3" name="Content Placeholder 2"/>
          <p:cNvSpPr>
            <a:spLocks noGrp="1"/>
          </p:cNvSpPr>
          <p:nvPr>
            <p:ph idx="1"/>
          </p:nvPr>
        </p:nvSpPr>
        <p:spPr/>
        <p:txBody>
          <a:bodyPr/>
          <a:lstStyle/>
          <a:p>
            <a:r>
              <a:rPr lang="fa-IR" b="1" dirty="0"/>
              <a:t>الکترولیت های اصلی:</a:t>
            </a:r>
          </a:p>
          <a:p>
            <a:pPr lvl="1"/>
            <a:r>
              <a:rPr lang="ar-SA" b="1" dirty="0"/>
              <a:t>سدیم</a:t>
            </a:r>
            <a:r>
              <a:rPr lang="en-US" b="1" dirty="0"/>
              <a:t> (Na⁺)</a:t>
            </a:r>
            <a:r>
              <a:rPr lang="ar-SA" b="1" dirty="0"/>
              <a:t>، پتاسیم</a:t>
            </a:r>
            <a:r>
              <a:rPr lang="en-US" b="1" dirty="0"/>
              <a:t> (K⁺)</a:t>
            </a:r>
            <a:r>
              <a:rPr lang="ar-SA" b="1" dirty="0"/>
              <a:t>، کلر</a:t>
            </a:r>
            <a:r>
              <a:rPr lang="en-US" b="1" dirty="0"/>
              <a:t> (Cl⁻)</a:t>
            </a:r>
            <a:r>
              <a:rPr lang="ar-SA" b="1" dirty="0"/>
              <a:t>، کلسیم</a:t>
            </a:r>
            <a:r>
              <a:rPr lang="en-US" b="1" dirty="0"/>
              <a:t> (Ca²⁺)</a:t>
            </a:r>
            <a:r>
              <a:rPr lang="ar-SA" b="1" dirty="0"/>
              <a:t>، منیزیم</a:t>
            </a:r>
            <a:r>
              <a:rPr lang="en-US" b="1" dirty="0"/>
              <a:t> (Mg²⁺)</a:t>
            </a:r>
            <a:r>
              <a:rPr lang="ar-SA" b="1" dirty="0"/>
              <a:t>، بیکربنات</a:t>
            </a:r>
            <a:r>
              <a:rPr lang="en-US" b="1" dirty="0"/>
              <a:t> (HCO₃⁻)  </a:t>
            </a:r>
            <a:r>
              <a:rPr lang="fa-IR" b="1" dirty="0"/>
              <a:t>و </a:t>
            </a:r>
            <a:r>
              <a:rPr lang="en-US" b="1" dirty="0"/>
              <a:t>H⁺</a:t>
            </a:r>
          </a:p>
          <a:p>
            <a:pPr lvl="1"/>
            <a:endParaRPr lang="en-US" b="1" dirty="0"/>
          </a:p>
          <a:p>
            <a:r>
              <a:rPr lang="fa-IR" b="1" dirty="0"/>
              <a:t>نقش الکترولیت ها در بدن:</a:t>
            </a:r>
          </a:p>
          <a:p>
            <a:pPr lvl="1"/>
            <a:r>
              <a:rPr lang="ar-SA" b="1" dirty="0"/>
              <a:t>حفظ تعادل آب و الکترولیت</a:t>
            </a:r>
            <a:r>
              <a:rPr lang="en-US" b="1" dirty="0"/>
              <a:t>‌</a:t>
            </a:r>
            <a:r>
              <a:rPr lang="ar-SA" b="1" dirty="0"/>
              <a:t>ها</a:t>
            </a:r>
            <a:r>
              <a:rPr lang="en-US" b="1" dirty="0"/>
              <a:t>  </a:t>
            </a:r>
            <a:endParaRPr lang="en-US" sz="900" b="1" dirty="0"/>
          </a:p>
          <a:p>
            <a:pPr lvl="1"/>
            <a:r>
              <a:rPr lang="ar-SA" b="1" dirty="0"/>
              <a:t>انتقال پیام</a:t>
            </a:r>
            <a:r>
              <a:rPr lang="en-US" b="1" dirty="0"/>
              <a:t>‌</a:t>
            </a:r>
            <a:r>
              <a:rPr lang="ar-SA" b="1" dirty="0"/>
              <a:t>های عصبی</a:t>
            </a:r>
            <a:r>
              <a:rPr lang="en-US" b="1" dirty="0"/>
              <a:t>  </a:t>
            </a:r>
            <a:endParaRPr lang="en-US" sz="900" b="1" dirty="0"/>
          </a:p>
          <a:p>
            <a:pPr lvl="1"/>
            <a:r>
              <a:rPr lang="ar-SA" b="1" dirty="0"/>
              <a:t>انقباض عضلات</a:t>
            </a:r>
            <a:r>
              <a:rPr lang="fa-IR" b="1" dirty="0"/>
              <a:t> </a:t>
            </a:r>
            <a:r>
              <a:rPr lang="en-US" b="1" dirty="0"/>
              <a:t>)</a:t>
            </a:r>
            <a:r>
              <a:rPr lang="ar-SA" b="1" dirty="0"/>
              <a:t>از جمله قلب</a:t>
            </a:r>
            <a:r>
              <a:rPr lang="en-US" b="1" dirty="0"/>
              <a:t>(</a:t>
            </a:r>
          </a:p>
          <a:p>
            <a:pPr lvl="1"/>
            <a:r>
              <a:rPr lang="ar-SA" b="1" dirty="0"/>
              <a:t>تنظیم</a:t>
            </a:r>
            <a:r>
              <a:rPr lang="en-US" b="1" dirty="0"/>
              <a:t> PH </a:t>
            </a:r>
            <a:r>
              <a:rPr lang="ar-SA" b="1" dirty="0"/>
              <a:t>خون</a:t>
            </a:r>
            <a:r>
              <a:rPr lang="en-US" b="1" dirty="0"/>
              <a:t>  </a:t>
            </a:r>
          </a:p>
          <a:p>
            <a:pPr lvl="1"/>
            <a:endParaRPr lang="en-US" b="1" dirty="0"/>
          </a:p>
          <a:p>
            <a:r>
              <a:rPr lang="fa-IR" b="1" dirty="0"/>
              <a:t>اختلالات شایع:</a:t>
            </a:r>
          </a:p>
          <a:p>
            <a:pPr lvl="1"/>
            <a:r>
              <a:rPr lang="fa-IR" b="1" dirty="0"/>
              <a:t>هیپرناترمی / هیپوناترمی</a:t>
            </a:r>
          </a:p>
          <a:p>
            <a:pPr lvl="1"/>
            <a:r>
              <a:rPr lang="fa-IR" b="1" dirty="0"/>
              <a:t>هیپرکالمی / هیپوکالمی</a:t>
            </a:r>
          </a:p>
          <a:p>
            <a:pPr lvl="1"/>
            <a:r>
              <a:rPr lang="fa-IR" b="1" dirty="0"/>
              <a:t>اسیدوز / آلکالوز</a:t>
            </a:r>
          </a:p>
          <a:p>
            <a:pPr lvl="1"/>
            <a:endParaRPr lang="en-US" b="1" dirty="0"/>
          </a:p>
          <a:p>
            <a:pPr marL="0" indent="0">
              <a:buNone/>
            </a:pPr>
            <a:endParaRPr lang="en-US" sz="1100" b="1" dirty="0"/>
          </a:p>
          <a:p>
            <a:pPr lvl="1"/>
            <a:endParaRPr lang="en-US" b="1" dirty="0"/>
          </a:p>
        </p:txBody>
      </p:sp>
    </p:spTree>
    <p:extLst>
      <p:ext uri="{BB962C8B-B14F-4D97-AF65-F5344CB8AC3E}">
        <p14:creationId xmlns:p14="http://schemas.microsoft.com/office/powerpoint/2010/main" val="3140296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نکات مهم در نمونه گیری </a:t>
            </a:r>
            <a:endParaRPr lang="en-US" dirty="0"/>
          </a:p>
        </p:txBody>
      </p:sp>
      <p:sp>
        <p:nvSpPr>
          <p:cNvPr id="3" name="Content Placeholder 2"/>
          <p:cNvSpPr>
            <a:spLocks noGrp="1"/>
          </p:cNvSpPr>
          <p:nvPr>
            <p:ph idx="1"/>
          </p:nvPr>
        </p:nvSpPr>
        <p:spPr>
          <a:xfrm>
            <a:off x="685800" y="1354015"/>
            <a:ext cx="10820400" cy="5503985"/>
          </a:xfrm>
        </p:spPr>
        <p:txBody>
          <a:bodyPr>
            <a:normAutofit/>
          </a:bodyPr>
          <a:lstStyle/>
          <a:p>
            <a:r>
              <a:rPr lang="fa-IR" b="1" dirty="0">
                <a:solidFill>
                  <a:schemeClr val="accent1">
                    <a:lumMod val="60000"/>
                    <a:lumOff val="40000"/>
                  </a:schemeClr>
                </a:solidFill>
              </a:rPr>
              <a:t>نمونه سرم:</a:t>
            </a:r>
          </a:p>
          <a:p>
            <a:pPr lvl="1"/>
            <a:r>
              <a:rPr lang="fa-IR" dirty="0"/>
              <a:t>ترجیحا در شرایط ناشتا نمونه برای الکترولیت گرفته شود.</a:t>
            </a:r>
          </a:p>
          <a:p>
            <a:pPr lvl="1"/>
            <a:r>
              <a:rPr lang="fa-IR" dirty="0"/>
              <a:t>در صورت مصرف داروهای موثر بر الکترولیت ها مانند دیورتیک ها، کورتون، ... در شرح حال ثبت شود. در صورت دستور پزشک مصرف آن قبل از آزمایش تغییر کند.</a:t>
            </a:r>
          </a:p>
          <a:p>
            <a:pPr lvl="1"/>
            <a:r>
              <a:rPr lang="fa-IR" dirty="0"/>
              <a:t>در صورت دهیدراتاسیون شدید (مثلا به دلیل ناشتایی طولانی)، قبل از آزمایش مقداری آب مصرف شود.</a:t>
            </a:r>
          </a:p>
          <a:p>
            <a:pPr lvl="1"/>
            <a:r>
              <a:rPr lang="fa-IR" dirty="0"/>
              <a:t>شایعترین علت عدم انطباق، همولیز نمونه است.</a:t>
            </a:r>
          </a:p>
          <a:p>
            <a:pPr lvl="1"/>
            <a:r>
              <a:rPr lang="fa-IR" dirty="0"/>
              <a:t>ترجیحا از لوله لخته ژلدار استفاده شود.</a:t>
            </a:r>
          </a:p>
          <a:p>
            <a:pPr lvl="1"/>
            <a:r>
              <a:rPr lang="fa-IR" dirty="0"/>
              <a:t>بستن تورنیکه طولانی (بیش از یک دقیقه) سبب افزایش احتمال همولیز می شود.</a:t>
            </a:r>
          </a:p>
          <a:p>
            <a:pPr lvl="1"/>
            <a:r>
              <a:rPr lang="fa-IR" dirty="0"/>
              <a:t>از خونگیری ناحیه دچار هماتوم یا تورم اجتناب شود.</a:t>
            </a:r>
          </a:p>
          <a:p>
            <a:pPr lvl="1"/>
            <a:r>
              <a:rPr lang="fa-IR" dirty="0"/>
              <a:t>ترچیحا از سوزن 21 یا 22 استفاده شود. سوزنهای نازکتر (25) احتمال همولیز را افزایش می دهد.</a:t>
            </a:r>
          </a:p>
          <a:p>
            <a:pPr lvl="1"/>
            <a:r>
              <a:rPr lang="fa-IR" dirty="0"/>
              <a:t>از تکان دادن شدید لوله و یخ زدگی لوله قبل از تفکیک سرم، اجتناب شود.</a:t>
            </a:r>
          </a:p>
          <a:p>
            <a:r>
              <a:rPr lang="fa-IR" b="1" dirty="0">
                <a:solidFill>
                  <a:schemeClr val="accent1">
                    <a:lumMod val="60000"/>
                    <a:lumOff val="40000"/>
                  </a:schemeClr>
                </a:solidFill>
              </a:rPr>
              <a:t>نمونه ادرار:</a:t>
            </a:r>
          </a:p>
          <a:p>
            <a:pPr lvl="1"/>
            <a:r>
              <a:rPr lang="fa-IR" dirty="0"/>
              <a:t>ادرار رندوم: برای غربالگری اولیه مناسب است. بدلیل نوسانات طی روز، ممکن است دقیق نباشد و باید نسبت آن به کراتینین اندازه گیری شود. نمونه وسط ادرار جمع آوری شود.</a:t>
            </a:r>
          </a:p>
          <a:p>
            <a:pPr lvl="1"/>
            <a:r>
              <a:rPr lang="fa-IR" dirty="0"/>
              <a:t>ادرار 24 ساعته: نتایج آن دقیقتر است. برای جمع آوری از ظرف مناسب و تمیز و فاقد نگهدارنده استفاده شود. نحوه جمع آوری نمونه به بیمار آموزش داده شود. ظرف نمونه در محل خنک نگهداری شود.</a:t>
            </a:r>
          </a:p>
          <a:p>
            <a:pPr lvl="1"/>
            <a:endParaRPr lang="fa-IR" dirty="0"/>
          </a:p>
          <a:p>
            <a:pPr marL="457200" lvl="1" indent="0">
              <a:buNone/>
            </a:pPr>
            <a:endParaRPr lang="fa-IR" dirty="0"/>
          </a:p>
          <a:p>
            <a:pPr lvl="1"/>
            <a:endParaRPr lang="en-US" dirty="0"/>
          </a:p>
        </p:txBody>
      </p:sp>
    </p:spTree>
    <p:extLst>
      <p:ext uri="{BB962C8B-B14F-4D97-AF65-F5344CB8AC3E}">
        <p14:creationId xmlns:p14="http://schemas.microsoft.com/office/powerpoint/2010/main" val="1070161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a-IR" dirty="0"/>
              <a:t>کنترل کیفی </a:t>
            </a:r>
            <a:r>
              <a:rPr lang="en-US" dirty="0"/>
              <a:t>ISE</a:t>
            </a:r>
          </a:p>
        </p:txBody>
      </p:sp>
      <p:sp>
        <p:nvSpPr>
          <p:cNvPr id="3" name="Content Placeholder 2"/>
          <p:cNvSpPr>
            <a:spLocks noGrp="1"/>
          </p:cNvSpPr>
          <p:nvPr>
            <p:ph idx="1"/>
          </p:nvPr>
        </p:nvSpPr>
        <p:spPr>
          <a:xfrm>
            <a:off x="685800" y="1371599"/>
            <a:ext cx="10820400" cy="5407269"/>
          </a:xfrm>
        </p:spPr>
        <p:txBody>
          <a:bodyPr/>
          <a:lstStyle/>
          <a:p>
            <a:r>
              <a:rPr lang="fa-IR" b="1" dirty="0">
                <a:solidFill>
                  <a:schemeClr val="accent1">
                    <a:lumMod val="60000"/>
                    <a:lumOff val="40000"/>
                  </a:schemeClr>
                </a:solidFill>
              </a:rPr>
              <a:t>مستندات دستگاه</a:t>
            </a:r>
            <a:endParaRPr lang="en-US" b="1" dirty="0">
              <a:solidFill>
                <a:schemeClr val="accent1">
                  <a:lumMod val="60000"/>
                  <a:lumOff val="40000"/>
                </a:schemeClr>
              </a:solidFill>
            </a:endParaRPr>
          </a:p>
          <a:p>
            <a:pPr lvl="1"/>
            <a:r>
              <a:rPr lang="fa-IR" dirty="0"/>
              <a:t>شناسنامه تجهیز (مشخصات دستگاه، شرکت سازنده، شرکت پشتیبان، شرکت تولید کننده مواد مصرفی، تاریخ خرید و راه اندازی دستگاه)</a:t>
            </a:r>
          </a:p>
          <a:p>
            <a:pPr lvl="1"/>
            <a:r>
              <a:rPr lang="fa-IR" dirty="0"/>
              <a:t>گزارش سرویس دستگاه (تاریخ سرویس، تعمیرات انجام شده، قطعات تعویض شده، گواهی کالیبراسیون، توصیه سرویس کار)</a:t>
            </a:r>
          </a:p>
          <a:p>
            <a:pPr lvl="1"/>
            <a:r>
              <a:rPr lang="fa-IR" dirty="0"/>
              <a:t>تاریخ خرید و نصب الکترود ها</a:t>
            </a:r>
          </a:p>
          <a:p>
            <a:pPr lvl="1"/>
            <a:r>
              <a:rPr lang="fa-IR" dirty="0"/>
              <a:t>ثبت تاریخ تعویض محلول ها یا پک دستگاه و تخلیه </a:t>
            </a:r>
            <a:r>
              <a:rPr lang="en-US" dirty="0"/>
              <a:t>Waste</a:t>
            </a:r>
            <a:r>
              <a:rPr lang="fa-IR" dirty="0"/>
              <a:t> در صورت نیاز</a:t>
            </a:r>
            <a:endParaRPr lang="en-US" dirty="0"/>
          </a:p>
          <a:p>
            <a:pPr lvl="1"/>
            <a:r>
              <a:rPr lang="fa-IR" dirty="0"/>
              <a:t>انجام سرویس های روزانه و هفتگی و ثبت تاریخ انجام آن (مانند </a:t>
            </a:r>
            <a:r>
              <a:rPr lang="en-US" dirty="0"/>
              <a:t>Clean</a:t>
            </a:r>
            <a:r>
              <a:rPr lang="fa-IR" dirty="0"/>
              <a:t> روزانه، شستشوی نیدل و شلنگ ها، بررسی پمپ های پریستالتیک و سطح محلولها، تعویض محلول الکترودها در صورت نیاز)</a:t>
            </a:r>
          </a:p>
          <a:p>
            <a:pPr lvl="1"/>
            <a:r>
              <a:rPr lang="fa-IR" dirty="0"/>
              <a:t>ثبت اعداد کالیبراسیون و نتایج سرم کنترل یا کنترل اختصاصی در شروع شیفت، بررسی نمودار </a:t>
            </a:r>
            <a:r>
              <a:rPr lang="en-US" dirty="0"/>
              <a:t>LJ</a:t>
            </a:r>
            <a:r>
              <a:rPr lang="fa-IR" dirty="0"/>
              <a:t> و تایید آن برای شروع به کار</a:t>
            </a:r>
          </a:p>
          <a:p>
            <a:endParaRPr lang="fa-IR" dirty="0"/>
          </a:p>
          <a:p>
            <a:r>
              <a:rPr lang="fa-IR" b="1" dirty="0">
                <a:solidFill>
                  <a:schemeClr val="accent1">
                    <a:lumMod val="60000"/>
                    <a:lumOff val="40000"/>
                  </a:schemeClr>
                </a:solidFill>
              </a:rPr>
              <a:t>کنترل کیفی خارجی</a:t>
            </a:r>
          </a:p>
          <a:p>
            <a:pPr lvl="1"/>
            <a:r>
              <a:rPr lang="fa-IR" dirty="0"/>
              <a:t>شرکت در دوره های کنترل کیفی خارجی</a:t>
            </a:r>
          </a:p>
          <a:p>
            <a:pPr lvl="1"/>
            <a:r>
              <a:rPr lang="fa-IR" dirty="0"/>
              <a:t>مقایسه نتایج با سایر دستگاههای موجود در مرکز یا سایر آزمایشگاه ها</a:t>
            </a:r>
          </a:p>
          <a:p>
            <a:pPr lvl="1"/>
            <a:endParaRPr lang="en-US" dirty="0"/>
          </a:p>
        </p:txBody>
      </p:sp>
      <p:pic>
        <p:nvPicPr>
          <p:cNvPr id="4" name="Picture 3"/>
          <p:cNvPicPr>
            <a:picLocks noChangeAspect="1"/>
          </p:cNvPicPr>
          <p:nvPr/>
        </p:nvPicPr>
        <p:blipFill>
          <a:blip r:embed="rId2"/>
          <a:stretch>
            <a:fillRect/>
          </a:stretch>
        </p:blipFill>
        <p:spPr>
          <a:xfrm>
            <a:off x="543659" y="4497631"/>
            <a:ext cx="2857500" cy="2047875"/>
          </a:xfrm>
          <a:prstGeom prst="rect">
            <a:avLst/>
          </a:prstGeom>
        </p:spPr>
      </p:pic>
    </p:spTree>
    <p:extLst>
      <p:ext uri="{BB962C8B-B14F-4D97-AF65-F5344CB8AC3E}">
        <p14:creationId xmlns:p14="http://schemas.microsoft.com/office/powerpoint/2010/main" val="209752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560566-B9E1-42F9-93CC-F8B11B2D6D7A}"/>
              </a:ext>
            </a:extLst>
          </p:cNvPr>
          <p:cNvPicPr>
            <a:picLocks noChangeAspect="1"/>
          </p:cNvPicPr>
          <p:nvPr/>
        </p:nvPicPr>
        <p:blipFill>
          <a:blip r:embed="rId2"/>
          <a:stretch>
            <a:fillRect/>
          </a:stretch>
        </p:blipFill>
        <p:spPr>
          <a:xfrm>
            <a:off x="1407770" y="82006"/>
            <a:ext cx="9376461" cy="6693988"/>
          </a:xfrm>
          <a:prstGeom prst="rect">
            <a:avLst/>
          </a:prstGeom>
        </p:spPr>
      </p:pic>
    </p:spTree>
    <p:extLst>
      <p:ext uri="{BB962C8B-B14F-4D97-AF65-F5344CB8AC3E}">
        <p14:creationId xmlns:p14="http://schemas.microsoft.com/office/powerpoint/2010/main" val="1047252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07730" y="0"/>
            <a:ext cx="11676185" cy="6838909"/>
          </a:xfrm>
          <a:prstGeom prst="rect">
            <a:avLst/>
          </a:prstGeom>
        </p:spPr>
      </p:pic>
      <p:sp>
        <p:nvSpPr>
          <p:cNvPr id="2" name="TextBox 1"/>
          <p:cNvSpPr txBox="1"/>
          <p:nvPr/>
        </p:nvSpPr>
        <p:spPr>
          <a:xfrm>
            <a:off x="430823" y="4536831"/>
            <a:ext cx="1806905" cy="276999"/>
          </a:xfrm>
          <a:prstGeom prst="rect">
            <a:avLst/>
          </a:prstGeom>
          <a:noFill/>
        </p:spPr>
        <p:txBody>
          <a:bodyPr wrap="none" rtlCol="0">
            <a:spAutoFit/>
          </a:bodyPr>
          <a:lstStyle/>
          <a:p>
            <a:r>
              <a:rPr lang="en-US" sz="1200" b="1" dirty="0">
                <a:solidFill>
                  <a:schemeClr val="accent6">
                    <a:lumMod val="50000"/>
                  </a:schemeClr>
                </a:solidFill>
              </a:rPr>
              <a:t>TBW: Total Body Water</a:t>
            </a:r>
          </a:p>
        </p:txBody>
      </p:sp>
    </p:spTree>
    <p:extLst>
      <p:ext uri="{BB962C8B-B14F-4D97-AF65-F5344CB8AC3E}">
        <p14:creationId xmlns:p14="http://schemas.microsoft.com/office/powerpoint/2010/main" val="12005608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3185" y="140300"/>
            <a:ext cx="8610600" cy="1293028"/>
          </a:xfrm>
        </p:spPr>
        <p:txBody>
          <a:bodyPr/>
          <a:lstStyle/>
          <a:p>
            <a:r>
              <a:rPr lang="fa-IR" dirty="0"/>
              <a:t>سدیم </a:t>
            </a:r>
            <a:r>
              <a:rPr lang="en-US" dirty="0"/>
              <a:t>Na</a:t>
            </a:r>
          </a:p>
        </p:txBody>
      </p:sp>
      <p:sp>
        <p:nvSpPr>
          <p:cNvPr id="3" name="Content Placeholder 2"/>
          <p:cNvSpPr>
            <a:spLocks noGrp="1"/>
          </p:cNvSpPr>
          <p:nvPr>
            <p:ph idx="1"/>
          </p:nvPr>
        </p:nvSpPr>
        <p:spPr>
          <a:xfrm>
            <a:off x="518746" y="1125414"/>
            <a:ext cx="11315700" cy="5732587"/>
          </a:xfrm>
        </p:spPr>
        <p:txBody>
          <a:bodyPr>
            <a:noAutofit/>
          </a:bodyPr>
          <a:lstStyle/>
          <a:p>
            <a:pPr>
              <a:lnSpc>
                <a:spcPct val="100000"/>
              </a:lnSpc>
            </a:pPr>
            <a:r>
              <a:rPr lang="fa-IR" sz="2400" dirty="0"/>
              <a:t>نقش اصلی در </a:t>
            </a:r>
            <a:r>
              <a:rPr lang="ar-SA" sz="2400" dirty="0"/>
              <a:t>در تنظیم آب بدن، تعادل اسید و باز، انتقال ایمپالس</a:t>
            </a:r>
            <a:r>
              <a:rPr lang="en-US" sz="2400" dirty="0"/>
              <a:t>‌</a:t>
            </a:r>
            <a:r>
              <a:rPr lang="ar-SA" sz="2400" dirty="0"/>
              <a:t>های عصبی و انقباض عضلات </a:t>
            </a:r>
            <a:endParaRPr lang="fa-IR" sz="2400" dirty="0"/>
          </a:p>
          <a:p>
            <a:pPr>
              <a:lnSpc>
                <a:spcPct val="100000"/>
              </a:lnSpc>
            </a:pPr>
            <a:r>
              <a:rPr lang="fa-IR" sz="2400" dirty="0"/>
              <a:t>محدوده نرمال:</a:t>
            </a:r>
            <a:r>
              <a:rPr lang="en-US" sz="2400" dirty="0"/>
              <a:t> </a:t>
            </a:r>
            <a:r>
              <a:rPr lang="en-US" sz="2400" dirty="0" err="1"/>
              <a:t>mEq</a:t>
            </a:r>
            <a:r>
              <a:rPr lang="en-US" sz="2400" dirty="0"/>
              <a:t>/L </a:t>
            </a:r>
            <a:r>
              <a:rPr lang="fa-IR" sz="2400" dirty="0"/>
              <a:t> 145-135</a:t>
            </a:r>
            <a:endParaRPr lang="en-US" sz="2400" dirty="0"/>
          </a:p>
          <a:p>
            <a:pPr>
              <a:lnSpc>
                <a:spcPct val="100000"/>
              </a:lnSpc>
            </a:pPr>
            <a:r>
              <a:rPr lang="ar-SA" sz="2400" b="1" dirty="0">
                <a:solidFill>
                  <a:schemeClr val="accent1">
                    <a:lumMod val="60000"/>
                    <a:lumOff val="40000"/>
                  </a:schemeClr>
                </a:solidFill>
              </a:rPr>
              <a:t>هایپوناترمی</a:t>
            </a:r>
            <a:r>
              <a:rPr lang="en-US" sz="2400" b="1" dirty="0">
                <a:solidFill>
                  <a:schemeClr val="accent1">
                    <a:lumMod val="60000"/>
                    <a:lumOff val="40000"/>
                  </a:schemeClr>
                </a:solidFill>
              </a:rPr>
              <a:t> (Hyponatremia) </a:t>
            </a:r>
            <a:r>
              <a:rPr lang="ar-SA" sz="2400" b="1" dirty="0">
                <a:solidFill>
                  <a:schemeClr val="accent1">
                    <a:lumMod val="60000"/>
                    <a:lumOff val="40000"/>
                  </a:schemeClr>
                </a:solidFill>
              </a:rPr>
              <a:t>کمبود سدیم خون</a:t>
            </a:r>
            <a:r>
              <a:rPr lang="fa-IR" sz="2400" b="1" dirty="0">
                <a:solidFill>
                  <a:schemeClr val="accent1">
                    <a:lumMod val="60000"/>
                    <a:lumOff val="40000"/>
                  </a:schemeClr>
                </a:solidFill>
              </a:rPr>
              <a:t>:</a:t>
            </a:r>
            <a:endParaRPr lang="en-US" sz="2400" b="1" dirty="0">
              <a:solidFill>
                <a:schemeClr val="accent1">
                  <a:lumMod val="60000"/>
                  <a:lumOff val="40000"/>
                </a:schemeClr>
              </a:solidFill>
            </a:endParaRPr>
          </a:p>
          <a:p>
            <a:pPr lvl="1">
              <a:lnSpc>
                <a:spcPct val="100000"/>
              </a:lnSpc>
            </a:pPr>
            <a:r>
              <a:rPr lang="ar-SA" sz="2400" dirty="0"/>
              <a:t>سطح سدیم خون به کمتر از ۱۳۵</a:t>
            </a:r>
            <a:r>
              <a:rPr lang="en-US" sz="2400" dirty="0"/>
              <a:t> </a:t>
            </a:r>
            <a:r>
              <a:rPr lang="en-US" sz="2400" dirty="0" err="1"/>
              <a:t>mEq</a:t>
            </a:r>
            <a:r>
              <a:rPr lang="en-US" sz="2400" dirty="0"/>
              <a:t>/L </a:t>
            </a:r>
            <a:r>
              <a:rPr lang="fa-IR" sz="2400" dirty="0"/>
              <a:t>و اغلب بدلیل </a:t>
            </a:r>
            <a:r>
              <a:rPr lang="ar-SA" sz="2400" dirty="0"/>
              <a:t>افزایش بیش از حد آب بدن نسبت به سدیم</a:t>
            </a:r>
            <a:r>
              <a:rPr lang="fa-IR" sz="2400" dirty="0"/>
              <a:t>، بدلیل:</a:t>
            </a:r>
          </a:p>
          <a:p>
            <a:pPr lvl="2">
              <a:lnSpc>
                <a:spcPct val="100000"/>
              </a:lnSpc>
            </a:pPr>
            <a:r>
              <a:rPr lang="en-US" sz="2400" dirty="0"/>
              <a:t> </a:t>
            </a:r>
            <a:r>
              <a:rPr lang="ar-SA" sz="2400" dirty="0"/>
              <a:t>نوشیدن آب بسیار زیاد در مدت زمان کوتاه</a:t>
            </a:r>
            <a:r>
              <a:rPr lang="fa-IR" sz="2400" dirty="0"/>
              <a:t> </a:t>
            </a:r>
            <a:r>
              <a:rPr lang="ar-SA" sz="2400" dirty="0"/>
              <a:t>مثلاً در ورزش</a:t>
            </a:r>
            <a:r>
              <a:rPr lang="en-US" sz="2400" dirty="0"/>
              <a:t>‌</a:t>
            </a:r>
            <a:r>
              <a:rPr lang="ar-SA" sz="2400" dirty="0"/>
              <a:t>های استقامتی</a:t>
            </a:r>
            <a:endParaRPr lang="en-US" sz="2400" dirty="0"/>
          </a:p>
          <a:p>
            <a:pPr lvl="2">
              <a:lnSpc>
                <a:spcPct val="100000"/>
              </a:lnSpc>
            </a:pPr>
            <a:r>
              <a:rPr lang="en-US" sz="2400" dirty="0"/>
              <a:t> </a:t>
            </a:r>
            <a:r>
              <a:rPr lang="ar-SA" sz="2400" dirty="0"/>
              <a:t>نارسایی کلیه یا نارسایی قلبی</a:t>
            </a:r>
            <a:endParaRPr lang="en-US" dirty="0"/>
          </a:p>
          <a:p>
            <a:pPr lvl="2">
              <a:lnSpc>
                <a:spcPct val="100000"/>
              </a:lnSpc>
            </a:pPr>
            <a:r>
              <a:rPr lang="en-US" sz="2400" dirty="0"/>
              <a:t> </a:t>
            </a:r>
            <a:r>
              <a:rPr lang="ar-SA" sz="2400" dirty="0"/>
              <a:t>مصرف برخی داروها</a:t>
            </a:r>
            <a:r>
              <a:rPr lang="en-US" sz="2400" dirty="0"/>
              <a:t> </a:t>
            </a:r>
            <a:r>
              <a:rPr lang="ar-SA" sz="2400" dirty="0"/>
              <a:t>مثل دیورتیک</a:t>
            </a:r>
            <a:r>
              <a:rPr lang="en-US" sz="2400" dirty="0"/>
              <a:t>‌</a:t>
            </a:r>
            <a:r>
              <a:rPr lang="ar-SA" sz="2400" dirty="0"/>
              <a:t>ها</a:t>
            </a:r>
            <a:r>
              <a:rPr lang="fa-IR" sz="2400" dirty="0"/>
              <a:t> (هیدروکلروتیازید)</a:t>
            </a:r>
            <a:r>
              <a:rPr lang="ar-SA" sz="2400" dirty="0"/>
              <a:t>، برخی داروهای ضد افسردگی</a:t>
            </a:r>
            <a:endParaRPr lang="en-US" dirty="0"/>
          </a:p>
          <a:p>
            <a:pPr lvl="2">
              <a:lnSpc>
                <a:spcPct val="100000"/>
              </a:lnSpc>
            </a:pPr>
            <a:r>
              <a:rPr lang="ar-SA" sz="2400" dirty="0"/>
              <a:t>اسهال و استفراغ شدید</a:t>
            </a:r>
            <a:r>
              <a:rPr lang="fa-IR" sz="2400" dirty="0"/>
              <a:t> (بدلیل از دست دادن سدیم و سایر الکترولیت ها و فعال شدن سیستم جبرانی احتباس مایع)</a:t>
            </a:r>
            <a:endParaRPr lang="en-US" dirty="0"/>
          </a:p>
          <a:p>
            <a:pPr lvl="2">
              <a:lnSpc>
                <a:spcPct val="100000"/>
              </a:lnSpc>
            </a:pPr>
            <a:r>
              <a:rPr lang="ar-SA" sz="2400" dirty="0"/>
              <a:t>بیماری</a:t>
            </a:r>
            <a:r>
              <a:rPr lang="en-US" sz="2400" dirty="0"/>
              <a:t>‌</a:t>
            </a:r>
            <a:r>
              <a:rPr lang="ar-SA" sz="2400" dirty="0"/>
              <a:t>های کبدی</a:t>
            </a:r>
            <a:r>
              <a:rPr lang="fa-IR" sz="2400" dirty="0"/>
              <a:t> (</a:t>
            </a:r>
            <a:r>
              <a:rPr lang="ar-SA" sz="2400" dirty="0"/>
              <a:t>سیروز کبد</a:t>
            </a:r>
            <a:r>
              <a:rPr lang="fa-IR" sz="2400" dirty="0"/>
              <a:t>ی)</a:t>
            </a:r>
            <a:endParaRPr lang="en-US" dirty="0"/>
          </a:p>
          <a:p>
            <a:pPr lvl="2">
              <a:lnSpc>
                <a:spcPct val="100000"/>
              </a:lnSpc>
            </a:pPr>
            <a:r>
              <a:rPr lang="en-US" sz="2400" dirty="0"/>
              <a:t> </a:t>
            </a:r>
            <a:r>
              <a:rPr lang="ar-SA" sz="2400" dirty="0"/>
              <a:t>سندرم </a:t>
            </a:r>
            <a:r>
              <a:rPr lang="fa-IR" sz="2400" dirty="0"/>
              <a:t>افزایش </a:t>
            </a:r>
            <a:r>
              <a:rPr lang="ar-SA" sz="2400" dirty="0"/>
              <a:t>ترشح هورمون ضد ادرار</a:t>
            </a:r>
            <a:r>
              <a:rPr lang="en-US" sz="2400" dirty="0"/>
              <a:t> (SIADH)</a:t>
            </a:r>
            <a:endParaRPr lang="fa-IR" sz="2400" dirty="0"/>
          </a:p>
          <a:p>
            <a:pPr lvl="1">
              <a:lnSpc>
                <a:spcPct val="100000"/>
              </a:lnSpc>
            </a:pPr>
            <a:r>
              <a:rPr lang="fa-IR" dirty="0"/>
              <a:t>علائم: </a:t>
            </a:r>
            <a:r>
              <a:rPr lang="ar-SA" dirty="0"/>
              <a:t>علائم به سرعت و شدت افت سدیم بستگی دارد</a:t>
            </a:r>
            <a:r>
              <a:rPr lang="fa-IR" dirty="0"/>
              <a:t>. اف</a:t>
            </a:r>
            <a:r>
              <a:rPr lang="ar-SA" dirty="0"/>
              <a:t>ت تدریجی معمولاً علائم خفیف</a:t>
            </a:r>
            <a:r>
              <a:rPr lang="en-US" dirty="0"/>
              <a:t>‌</a:t>
            </a:r>
            <a:r>
              <a:rPr lang="ar-SA" dirty="0"/>
              <a:t>تری دارد، در حالی که افت ناگهانی بسیار خطرناک است</a:t>
            </a:r>
            <a:r>
              <a:rPr lang="fa-IR" dirty="0"/>
              <a:t>:</a:t>
            </a:r>
            <a:endParaRPr lang="en-US" dirty="0"/>
          </a:p>
          <a:p>
            <a:pPr lvl="2">
              <a:lnSpc>
                <a:spcPct val="100000"/>
              </a:lnSpc>
            </a:pPr>
            <a:r>
              <a:rPr lang="fa-IR" sz="2000" dirty="0">
                <a:solidFill>
                  <a:schemeClr val="accent1">
                    <a:lumMod val="60000"/>
                    <a:lumOff val="40000"/>
                  </a:schemeClr>
                </a:solidFill>
              </a:rPr>
              <a:t>علائم </a:t>
            </a:r>
            <a:r>
              <a:rPr lang="ar-SA" sz="2000" dirty="0">
                <a:solidFill>
                  <a:schemeClr val="accent1">
                    <a:lumMod val="60000"/>
                    <a:lumOff val="40000"/>
                  </a:schemeClr>
                </a:solidFill>
              </a:rPr>
              <a:t>خفیف تا متوس</a:t>
            </a:r>
            <a:r>
              <a:rPr lang="fa-IR" sz="2000" dirty="0">
                <a:solidFill>
                  <a:schemeClr val="accent1">
                    <a:lumMod val="60000"/>
                    <a:lumOff val="40000"/>
                  </a:schemeClr>
                </a:solidFill>
              </a:rPr>
              <a:t>ط: </a:t>
            </a:r>
            <a:r>
              <a:rPr lang="ar-SA" sz="2000" dirty="0"/>
              <a:t>سردرد</a:t>
            </a:r>
            <a:r>
              <a:rPr lang="fa-IR" sz="2000" dirty="0"/>
              <a:t>،</a:t>
            </a:r>
            <a:r>
              <a:rPr lang="en-US" sz="2000" dirty="0"/>
              <a:t> </a:t>
            </a:r>
            <a:r>
              <a:rPr lang="ar-SA" sz="2000" dirty="0"/>
              <a:t>تهوع و استفرا</a:t>
            </a:r>
            <a:r>
              <a:rPr lang="fa-IR" sz="2000" dirty="0"/>
              <a:t>غ، </a:t>
            </a:r>
            <a:r>
              <a:rPr lang="ar-SA" sz="2000" dirty="0"/>
              <a:t>احساس خستگی</a:t>
            </a:r>
            <a:r>
              <a:rPr lang="fa-IR" sz="2000" dirty="0"/>
              <a:t> </a:t>
            </a:r>
            <a:r>
              <a:rPr lang="ar-SA" sz="2000" dirty="0"/>
              <a:t>و گیجی</a:t>
            </a:r>
            <a:r>
              <a:rPr lang="fa-IR" sz="2000" dirty="0"/>
              <a:t>،</a:t>
            </a:r>
            <a:r>
              <a:rPr lang="en-US" sz="2000" dirty="0"/>
              <a:t> </a:t>
            </a:r>
            <a:r>
              <a:rPr lang="ar-SA" sz="2000" dirty="0"/>
              <a:t>گرفتگی یا ضعف عضل</a:t>
            </a:r>
            <a:r>
              <a:rPr lang="fa-IR" sz="2000" dirty="0"/>
              <a:t>ات،</a:t>
            </a:r>
            <a:r>
              <a:rPr lang="en-US" sz="2000" dirty="0"/>
              <a:t> </a:t>
            </a:r>
            <a:r>
              <a:rPr lang="ar-SA" sz="2000" dirty="0"/>
              <a:t>بی</a:t>
            </a:r>
            <a:r>
              <a:rPr lang="en-US" sz="2000" dirty="0"/>
              <a:t>‌</a:t>
            </a:r>
            <a:r>
              <a:rPr lang="ar-SA" sz="2000" dirty="0"/>
              <a:t>قراری و تحریک</a:t>
            </a:r>
            <a:r>
              <a:rPr lang="en-US" sz="2000" dirty="0"/>
              <a:t>‌</a:t>
            </a:r>
            <a:r>
              <a:rPr lang="ar-SA" sz="2000" dirty="0"/>
              <a:t>پذیری</a:t>
            </a:r>
            <a:r>
              <a:rPr lang="fa-IR" sz="2000" dirty="0"/>
              <a:t>،</a:t>
            </a:r>
          </a:p>
          <a:p>
            <a:pPr lvl="2">
              <a:lnSpc>
                <a:spcPct val="100000"/>
              </a:lnSpc>
            </a:pPr>
            <a:r>
              <a:rPr lang="fa-IR" sz="2000" dirty="0">
                <a:solidFill>
                  <a:schemeClr val="accent1">
                    <a:lumMod val="60000"/>
                    <a:lumOff val="40000"/>
                  </a:schemeClr>
                </a:solidFill>
              </a:rPr>
              <a:t>علائم </a:t>
            </a:r>
            <a:r>
              <a:rPr lang="ar-SA" sz="2000" dirty="0">
                <a:solidFill>
                  <a:schemeClr val="accent1">
                    <a:lumMod val="60000"/>
                    <a:lumOff val="40000"/>
                  </a:schemeClr>
                </a:solidFill>
              </a:rPr>
              <a:t>شدی</a:t>
            </a:r>
            <a:r>
              <a:rPr lang="fa-IR" sz="2000" dirty="0">
                <a:solidFill>
                  <a:schemeClr val="accent1">
                    <a:lumMod val="60000"/>
                    <a:lumOff val="40000"/>
                  </a:schemeClr>
                </a:solidFill>
              </a:rPr>
              <a:t>د (</a:t>
            </a:r>
            <a:r>
              <a:rPr lang="ar-SA" sz="2000" dirty="0">
                <a:solidFill>
                  <a:schemeClr val="accent1">
                    <a:lumMod val="60000"/>
                    <a:lumOff val="40000"/>
                  </a:schemeClr>
                </a:solidFill>
              </a:rPr>
              <a:t>اورژانس پزشکی</a:t>
            </a:r>
            <a:r>
              <a:rPr lang="fa-IR" sz="2000" dirty="0">
                <a:solidFill>
                  <a:schemeClr val="accent1">
                    <a:lumMod val="60000"/>
                    <a:lumOff val="40000"/>
                  </a:schemeClr>
                </a:solidFill>
              </a:rPr>
              <a:t>):</a:t>
            </a:r>
            <a:r>
              <a:rPr lang="en-US" sz="2000" dirty="0">
                <a:solidFill>
                  <a:schemeClr val="accent1">
                    <a:lumMod val="60000"/>
                    <a:lumOff val="40000"/>
                  </a:schemeClr>
                </a:solidFill>
              </a:rPr>
              <a:t> </a:t>
            </a:r>
            <a:r>
              <a:rPr lang="ar-SA" sz="2000" dirty="0"/>
              <a:t>تغییر وضعیت ذهنی</a:t>
            </a:r>
            <a:r>
              <a:rPr lang="fa-IR" sz="2000" dirty="0"/>
              <a:t> </a:t>
            </a:r>
            <a:r>
              <a:rPr lang="ar-SA" sz="2000" dirty="0"/>
              <a:t>مانند خواب</a:t>
            </a:r>
            <a:r>
              <a:rPr lang="en-US" sz="2000" dirty="0"/>
              <a:t>‌</a:t>
            </a:r>
            <a:r>
              <a:rPr lang="ar-SA" sz="2000" dirty="0"/>
              <a:t>آلودگی شدید، سردرگمی</a:t>
            </a:r>
            <a:r>
              <a:rPr lang="fa-IR" sz="2000" dirty="0"/>
              <a:t>،</a:t>
            </a:r>
            <a:r>
              <a:rPr lang="en-US" sz="2000" dirty="0"/>
              <a:t> </a:t>
            </a:r>
            <a:r>
              <a:rPr lang="ar-SA" sz="2000" dirty="0"/>
              <a:t>تشنج</a:t>
            </a:r>
            <a:r>
              <a:rPr lang="fa-IR" sz="2000" dirty="0"/>
              <a:t>، </a:t>
            </a:r>
            <a:r>
              <a:rPr lang="ar-SA" sz="2000" dirty="0"/>
              <a:t>کما</a:t>
            </a:r>
            <a:r>
              <a:rPr lang="en-US" sz="2000" dirty="0"/>
              <a:t> </a:t>
            </a:r>
            <a:r>
              <a:rPr lang="fa-IR" sz="2000" dirty="0"/>
              <a:t>، </a:t>
            </a:r>
            <a:r>
              <a:rPr lang="ar-SA" sz="2000" dirty="0"/>
              <a:t>توقف تنفس</a:t>
            </a:r>
            <a:r>
              <a:rPr lang="fa-IR" sz="2000" dirty="0"/>
              <a:t>، </a:t>
            </a:r>
            <a:r>
              <a:rPr lang="ar-SA" sz="2000" dirty="0"/>
              <a:t>ادم مغزی</a:t>
            </a:r>
            <a:endParaRPr lang="en-US" sz="2000" dirty="0"/>
          </a:p>
          <a:p>
            <a:pPr>
              <a:lnSpc>
                <a:spcPct val="100000"/>
              </a:lnSpc>
            </a:pPr>
            <a:endParaRPr lang="en-US" sz="2400" dirty="0"/>
          </a:p>
          <a:p>
            <a:pPr lvl="2">
              <a:lnSpc>
                <a:spcPct val="100000"/>
              </a:lnSpc>
            </a:pPr>
            <a:endParaRPr lang="en-US" sz="2000" dirty="0"/>
          </a:p>
        </p:txBody>
      </p:sp>
    </p:spTree>
    <p:extLst>
      <p:ext uri="{BB962C8B-B14F-4D97-AF65-F5344CB8AC3E}">
        <p14:creationId xmlns:p14="http://schemas.microsoft.com/office/powerpoint/2010/main" val="3728018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97091"/>
            <a:ext cx="8610600" cy="1293028"/>
          </a:xfrm>
        </p:spPr>
        <p:txBody>
          <a:bodyPr/>
          <a:lstStyle/>
          <a:p>
            <a:r>
              <a:rPr lang="fa-IR" dirty="0"/>
              <a:t>سدیم </a:t>
            </a:r>
            <a:r>
              <a:rPr lang="en-US" dirty="0"/>
              <a:t>Na</a:t>
            </a:r>
          </a:p>
        </p:txBody>
      </p:sp>
      <p:sp>
        <p:nvSpPr>
          <p:cNvPr id="3" name="Content Placeholder 2"/>
          <p:cNvSpPr>
            <a:spLocks noGrp="1"/>
          </p:cNvSpPr>
          <p:nvPr>
            <p:ph idx="1"/>
          </p:nvPr>
        </p:nvSpPr>
        <p:spPr>
          <a:xfrm>
            <a:off x="254977" y="931986"/>
            <a:ext cx="11251223" cy="5776546"/>
          </a:xfrm>
        </p:spPr>
        <p:txBody>
          <a:bodyPr>
            <a:normAutofit lnSpcReduction="10000"/>
          </a:bodyPr>
          <a:lstStyle/>
          <a:p>
            <a:r>
              <a:rPr lang="ar-SA" sz="2400" b="1" dirty="0">
                <a:solidFill>
                  <a:schemeClr val="accent1">
                    <a:lumMod val="60000"/>
                    <a:lumOff val="40000"/>
                  </a:schemeClr>
                </a:solidFill>
              </a:rPr>
              <a:t>هایپرناترمی</a:t>
            </a:r>
            <a:r>
              <a:rPr lang="en-US" sz="2400" b="1" dirty="0">
                <a:solidFill>
                  <a:schemeClr val="accent1">
                    <a:lumMod val="60000"/>
                    <a:lumOff val="40000"/>
                  </a:schemeClr>
                </a:solidFill>
              </a:rPr>
              <a:t> (Hypernatremia) </a:t>
            </a:r>
            <a:r>
              <a:rPr lang="ar-SA" sz="2400" b="1" dirty="0">
                <a:solidFill>
                  <a:schemeClr val="accent1">
                    <a:lumMod val="60000"/>
                    <a:lumOff val="40000"/>
                  </a:schemeClr>
                </a:solidFill>
              </a:rPr>
              <a:t>افزایش سدیم خون</a:t>
            </a:r>
            <a:r>
              <a:rPr lang="fa-IR" sz="2400" b="1" dirty="0">
                <a:solidFill>
                  <a:schemeClr val="accent1">
                    <a:lumMod val="60000"/>
                    <a:lumOff val="40000"/>
                  </a:schemeClr>
                </a:solidFill>
              </a:rPr>
              <a:t>:</a:t>
            </a:r>
            <a:endParaRPr lang="en-US" sz="2400" b="1" dirty="0">
              <a:solidFill>
                <a:schemeClr val="accent1">
                  <a:lumMod val="60000"/>
                  <a:lumOff val="40000"/>
                </a:schemeClr>
              </a:solidFill>
            </a:endParaRPr>
          </a:p>
          <a:p>
            <a:pPr lvl="1" algn="just"/>
            <a:r>
              <a:rPr lang="ar-SA" sz="2800" dirty="0"/>
              <a:t>هایپرناترمی زمانی اتفاق می</a:t>
            </a:r>
            <a:r>
              <a:rPr lang="en-US" sz="2800" dirty="0"/>
              <a:t>‌</a:t>
            </a:r>
            <a:r>
              <a:rPr lang="ar-SA" sz="2800" dirty="0"/>
              <a:t>افتد که سطح سدیم خون به بیش از</a:t>
            </a:r>
            <a:r>
              <a:rPr lang="en-US" sz="2800" dirty="0"/>
              <a:t> </a:t>
            </a:r>
            <a:r>
              <a:rPr lang="en-US" sz="2800" dirty="0" err="1"/>
              <a:t>mEq</a:t>
            </a:r>
            <a:r>
              <a:rPr lang="en-US" sz="2800" dirty="0"/>
              <a:t>/L</a:t>
            </a:r>
            <a:r>
              <a:rPr lang="ar-SA" sz="2800" dirty="0"/>
              <a:t>۱۴۵ برس</a:t>
            </a:r>
            <a:r>
              <a:rPr lang="fa-IR" sz="2800" dirty="0"/>
              <a:t>د. </a:t>
            </a:r>
            <a:r>
              <a:rPr lang="ar-SA" sz="2800" dirty="0"/>
              <a:t>این وضعیت نسبت به هایپوناترمی کمتر شایع است و معمولاً به دلیل کم</a:t>
            </a:r>
            <a:r>
              <a:rPr lang="fa-IR" sz="2800" dirty="0"/>
              <a:t> </a:t>
            </a:r>
            <a:r>
              <a:rPr lang="ar-SA" sz="2800" dirty="0"/>
              <a:t>آبی بدن</a:t>
            </a:r>
            <a:r>
              <a:rPr lang="fa-IR" sz="2800" dirty="0"/>
              <a:t> (</a:t>
            </a:r>
            <a:r>
              <a:rPr lang="ar-SA" sz="2800" dirty="0"/>
              <a:t>از دست دادن آب بیشتر از سدیم</a:t>
            </a:r>
            <a:r>
              <a:rPr lang="fa-IR" sz="2800" dirty="0"/>
              <a:t>) </a:t>
            </a:r>
            <a:r>
              <a:rPr lang="ar-SA" sz="2800" dirty="0"/>
              <a:t>یا دریافت بسیار زیاد سدیم رخ می</a:t>
            </a:r>
            <a:r>
              <a:rPr lang="en-US" sz="2800" dirty="0"/>
              <a:t>‌</a:t>
            </a:r>
            <a:r>
              <a:rPr lang="ar-SA" sz="2800" dirty="0"/>
              <a:t>دهد</a:t>
            </a:r>
            <a:r>
              <a:rPr lang="en-US" sz="2800" dirty="0"/>
              <a:t>.</a:t>
            </a:r>
            <a:endParaRPr lang="fa-IR" sz="2800" dirty="0"/>
          </a:p>
          <a:p>
            <a:pPr lvl="1" algn="just"/>
            <a:r>
              <a:rPr lang="ar-SA" sz="2800" dirty="0"/>
              <a:t>علل شایع</a:t>
            </a:r>
            <a:r>
              <a:rPr lang="en-US" sz="2800" dirty="0"/>
              <a:t>:</a:t>
            </a:r>
          </a:p>
          <a:p>
            <a:pPr lvl="2" algn="just"/>
            <a:r>
              <a:rPr lang="ar-SA" sz="2400" dirty="0"/>
              <a:t>کم</a:t>
            </a:r>
            <a:r>
              <a:rPr lang="en-US" sz="2400" dirty="0"/>
              <a:t>‌</a:t>
            </a:r>
            <a:r>
              <a:rPr lang="ar-SA" sz="2400" dirty="0"/>
              <a:t>آبی شدید</a:t>
            </a:r>
            <a:r>
              <a:rPr lang="fa-IR" sz="2400" dirty="0"/>
              <a:t>: </a:t>
            </a:r>
            <a:r>
              <a:rPr lang="ar-SA" sz="2400" dirty="0"/>
              <a:t>ننوشیدن آب کافی، به ویژه در سالمندان و نوزادان</a:t>
            </a:r>
            <a:endParaRPr lang="en-US" sz="2400" dirty="0"/>
          </a:p>
          <a:p>
            <a:pPr lvl="2" algn="just"/>
            <a:r>
              <a:rPr lang="ar-SA" sz="2400" dirty="0"/>
              <a:t>از دست دادن آب از طریق اسهال، استفراغ یا تعریق </a:t>
            </a:r>
            <a:r>
              <a:rPr lang="fa-IR" sz="2400" dirty="0"/>
              <a:t>شدید</a:t>
            </a:r>
            <a:endParaRPr lang="en-US" sz="2400" dirty="0"/>
          </a:p>
          <a:p>
            <a:pPr lvl="2" algn="just"/>
            <a:r>
              <a:rPr lang="ar-SA" sz="2400" dirty="0"/>
              <a:t>بیماری</a:t>
            </a:r>
            <a:r>
              <a:rPr lang="en-US" sz="2400" dirty="0"/>
              <a:t>‌</a:t>
            </a:r>
            <a:r>
              <a:rPr lang="ar-SA" sz="2400" dirty="0"/>
              <a:t>هایی که توانایی احساس تشنگی را مختل می</a:t>
            </a:r>
            <a:r>
              <a:rPr lang="en-US" sz="2400" dirty="0"/>
              <a:t>‌</a:t>
            </a:r>
            <a:r>
              <a:rPr lang="ar-SA" sz="2400" dirty="0"/>
              <a:t>کنند</a:t>
            </a:r>
            <a:r>
              <a:rPr lang="fa-IR" sz="2400" dirty="0"/>
              <a:t> </a:t>
            </a:r>
            <a:r>
              <a:rPr lang="ar-SA" sz="2400" dirty="0"/>
              <a:t>مثلاً در برخی سالمندان</a:t>
            </a:r>
            <a:endParaRPr lang="en-US" sz="2400" dirty="0"/>
          </a:p>
          <a:p>
            <a:pPr lvl="2" algn="just"/>
            <a:r>
              <a:rPr lang="en-US" sz="2400" dirty="0"/>
              <a:t> </a:t>
            </a:r>
            <a:r>
              <a:rPr lang="ar-SA" sz="2400" dirty="0"/>
              <a:t>دیابت بی</a:t>
            </a:r>
            <a:r>
              <a:rPr lang="en-US" sz="2400" dirty="0"/>
              <a:t>‌</a:t>
            </a:r>
            <a:r>
              <a:rPr lang="ar-SA" sz="2400" dirty="0"/>
              <a:t>مزه</a:t>
            </a:r>
            <a:r>
              <a:rPr lang="en-US" sz="2400" dirty="0"/>
              <a:t> (Diabetes Insipidus)</a:t>
            </a:r>
            <a:r>
              <a:rPr lang="fa-IR" sz="2400" dirty="0"/>
              <a:t>: عدم ترشح هورمون </a:t>
            </a:r>
            <a:r>
              <a:rPr lang="en-US" sz="2400" dirty="0"/>
              <a:t>ADH</a:t>
            </a:r>
          </a:p>
          <a:p>
            <a:pPr lvl="2" algn="just"/>
            <a:r>
              <a:rPr lang="en-US" sz="2400" dirty="0"/>
              <a:t> </a:t>
            </a:r>
            <a:r>
              <a:rPr lang="ar-SA" sz="2400" dirty="0"/>
              <a:t>مصرف بیش از حد نمک</a:t>
            </a:r>
            <a:r>
              <a:rPr lang="fa-IR" sz="2400" dirty="0"/>
              <a:t> (نادر)</a:t>
            </a:r>
            <a:endParaRPr lang="en-US" sz="2400" dirty="0"/>
          </a:p>
          <a:p>
            <a:pPr lvl="2" algn="just"/>
            <a:r>
              <a:rPr lang="en-US" sz="2400" dirty="0"/>
              <a:t> </a:t>
            </a:r>
            <a:r>
              <a:rPr lang="ar-SA" sz="2400" dirty="0"/>
              <a:t>نارسایی کلیه</a:t>
            </a:r>
            <a:endParaRPr lang="en-US" sz="2400" dirty="0"/>
          </a:p>
          <a:p>
            <a:pPr lvl="1" algn="just"/>
            <a:r>
              <a:rPr lang="ar-SA" sz="2800" dirty="0"/>
              <a:t>علائم و نشانه</a:t>
            </a:r>
            <a:r>
              <a:rPr lang="en-US" sz="2800" dirty="0"/>
              <a:t>‌</a:t>
            </a:r>
            <a:r>
              <a:rPr lang="ar-SA" sz="2800" dirty="0"/>
              <a:t>ها</a:t>
            </a:r>
            <a:r>
              <a:rPr lang="en-US" sz="2800" dirty="0"/>
              <a:t>:</a:t>
            </a:r>
          </a:p>
          <a:p>
            <a:pPr lvl="2" algn="just"/>
            <a:r>
              <a:rPr lang="ar-SA" sz="2400" dirty="0"/>
              <a:t>علائم هایپرناترمی نیز عمدتاً مربوط به سیستم عصبی است، زیرا کم</a:t>
            </a:r>
            <a:r>
              <a:rPr lang="en-US" sz="2400" dirty="0"/>
              <a:t>‌</a:t>
            </a:r>
            <a:r>
              <a:rPr lang="ar-SA" sz="2400" dirty="0"/>
              <a:t>آبی باعث جمع شدن و چروکیده شدن سلول</a:t>
            </a:r>
            <a:r>
              <a:rPr lang="en-US" sz="2400" dirty="0"/>
              <a:t>‌</a:t>
            </a:r>
            <a:r>
              <a:rPr lang="ar-SA" sz="2400" dirty="0"/>
              <a:t>های مغزی می</a:t>
            </a:r>
            <a:r>
              <a:rPr lang="en-US" sz="2400" dirty="0"/>
              <a:t>‌</a:t>
            </a:r>
            <a:r>
              <a:rPr lang="ar-SA" sz="2400" dirty="0"/>
              <a:t>شود</a:t>
            </a:r>
            <a:r>
              <a:rPr lang="en-US" sz="2400" dirty="0"/>
              <a:t>.</a:t>
            </a:r>
          </a:p>
          <a:p>
            <a:pPr lvl="3" algn="just"/>
            <a:r>
              <a:rPr lang="en-US" sz="2000" dirty="0"/>
              <a:t> </a:t>
            </a:r>
            <a:r>
              <a:rPr lang="ar-SA" sz="2000" dirty="0"/>
              <a:t>تشنگی شدید</a:t>
            </a:r>
            <a:r>
              <a:rPr lang="fa-IR" sz="2000" dirty="0"/>
              <a:t> (</a:t>
            </a:r>
            <a:r>
              <a:rPr lang="ar-SA" sz="2000" dirty="0"/>
              <a:t>قوی</a:t>
            </a:r>
            <a:r>
              <a:rPr lang="en-US" sz="2000" dirty="0"/>
              <a:t>‌</a:t>
            </a:r>
            <a:r>
              <a:rPr lang="ar-SA" sz="2000" dirty="0"/>
              <a:t>ترین و اولین علامت</a:t>
            </a:r>
            <a:r>
              <a:rPr lang="fa-IR" sz="2000" dirty="0"/>
              <a:t>)،</a:t>
            </a:r>
            <a:r>
              <a:rPr lang="en-US" sz="2000" dirty="0"/>
              <a:t> </a:t>
            </a:r>
            <a:r>
              <a:rPr lang="ar-SA" sz="2000" dirty="0"/>
              <a:t>احساس خستگی و بی</a:t>
            </a:r>
            <a:r>
              <a:rPr lang="en-US" sz="2000" dirty="0"/>
              <a:t>‌</a:t>
            </a:r>
            <a:r>
              <a:rPr lang="ar-SA" sz="2000" dirty="0"/>
              <a:t>حالی</a:t>
            </a:r>
            <a:r>
              <a:rPr lang="fa-IR" sz="2000" dirty="0"/>
              <a:t>، </a:t>
            </a:r>
            <a:r>
              <a:rPr lang="ar-SA" sz="2000" dirty="0"/>
              <a:t>کاهش حجم ادرار</a:t>
            </a:r>
            <a:r>
              <a:rPr lang="fa-IR" sz="2000" dirty="0"/>
              <a:t>، </a:t>
            </a:r>
            <a:r>
              <a:rPr lang="ar-SA" sz="2000" dirty="0"/>
              <a:t>ضعف عضلانی یا اسپاسم</a:t>
            </a:r>
            <a:r>
              <a:rPr lang="fa-IR" sz="2000" dirty="0"/>
              <a:t>، </a:t>
            </a:r>
            <a:r>
              <a:rPr lang="ar-SA" sz="2000" dirty="0"/>
              <a:t>بی</a:t>
            </a:r>
            <a:r>
              <a:rPr lang="en-US" sz="2000" dirty="0"/>
              <a:t>‌</a:t>
            </a:r>
            <a:r>
              <a:rPr lang="ar-SA" sz="2000" dirty="0"/>
              <a:t>قراری</a:t>
            </a:r>
            <a:endParaRPr lang="fa-IR" sz="2000" dirty="0"/>
          </a:p>
          <a:p>
            <a:pPr lvl="3" algn="just"/>
            <a:r>
              <a:rPr lang="en-US" sz="2000" dirty="0"/>
              <a:t> </a:t>
            </a:r>
            <a:r>
              <a:rPr lang="ar-SA" sz="2000" dirty="0"/>
              <a:t>علائم شدید عصبی</a:t>
            </a:r>
            <a:r>
              <a:rPr lang="en-US" sz="2000" dirty="0"/>
              <a:t>:</a:t>
            </a:r>
            <a:r>
              <a:rPr lang="fa-IR" sz="2000" dirty="0"/>
              <a:t> </a:t>
            </a:r>
            <a:r>
              <a:rPr lang="ar-SA" sz="2000" dirty="0"/>
              <a:t>پرش عضلانی</a:t>
            </a:r>
            <a:r>
              <a:rPr lang="fa-IR" sz="2000" dirty="0"/>
              <a:t>، </a:t>
            </a:r>
            <a:r>
              <a:rPr lang="ar-SA" sz="2000" dirty="0"/>
              <a:t>تغییر وضعیت ذهنی</a:t>
            </a:r>
            <a:r>
              <a:rPr lang="fa-IR" sz="2000" dirty="0"/>
              <a:t> (</a:t>
            </a:r>
            <a:r>
              <a:rPr lang="ar-SA" sz="2000" dirty="0"/>
              <a:t>گیجی، تحریک</a:t>
            </a:r>
            <a:r>
              <a:rPr lang="en-US" sz="2000" dirty="0"/>
              <a:t>‌</a:t>
            </a:r>
            <a:r>
              <a:rPr lang="ar-SA" sz="2000" dirty="0"/>
              <a:t>پذیری</a:t>
            </a:r>
            <a:r>
              <a:rPr lang="fa-IR" sz="2000" dirty="0"/>
              <a:t>)، </a:t>
            </a:r>
            <a:r>
              <a:rPr lang="ar-SA" sz="2000" dirty="0"/>
              <a:t>تشنج</a:t>
            </a:r>
            <a:r>
              <a:rPr lang="fa-IR" sz="2000" dirty="0"/>
              <a:t>، </a:t>
            </a:r>
            <a:r>
              <a:rPr lang="ar-SA" sz="2000" dirty="0"/>
              <a:t>کما</a:t>
            </a:r>
            <a:endParaRPr lang="en-US" sz="2000" dirty="0"/>
          </a:p>
        </p:txBody>
      </p:sp>
    </p:spTree>
    <p:extLst>
      <p:ext uri="{BB962C8B-B14F-4D97-AF65-F5344CB8AC3E}">
        <p14:creationId xmlns:p14="http://schemas.microsoft.com/office/powerpoint/2010/main" val="1801592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5647" y="0"/>
            <a:ext cx="8610600" cy="1293028"/>
          </a:xfrm>
        </p:spPr>
        <p:txBody>
          <a:bodyPr/>
          <a:lstStyle/>
          <a:p>
            <a:r>
              <a:rPr lang="fa-IR" dirty="0"/>
              <a:t>پتاسیم </a:t>
            </a:r>
            <a:r>
              <a:rPr lang="en-US" dirty="0"/>
              <a:t>K</a:t>
            </a:r>
          </a:p>
        </p:txBody>
      </p:sp>
      <p:sp>
        <p:nvSpPr>
          <p:cNvPr id="3" name="Content Placeholder 2"/>
          <p:cNvSpPr>
            <a:spLocks noGrp="1"/>
          </p:cNvSpPr>
          <p:nvPr>
            <p:ph idx="1"/>
          </p:nvPr>
        </p:nvSpPr>
        <p:spPr>
          <a:xfrm>
            <a:off x="1863969" y="1019908"/>
            <a:ext cx="9988062" cy="5741377"/>
          </a:xfrm>
        </p:spPr>
        <p:txBody>
          <a:bodyPr>
            <a:normAutofit lnSpcReduction="10000"/>
          </a:bodyPr>
          <a:lstStyle/>
          <a:p>
            <a:r>
              <a:rPr lang="fa-IR" dirty="0"/>
              <a:t>پتاسیم یکی از مهم‌ترین الکترولیت‌های بدن است که نقش حیاتی در عملکرد سلول‌ها، به ویژه سلول‌های عصبی و عضلانی (از جمله عضله قلب) دارد. </a:t>
            </a:r>
            <a:endParaRPr lang="en-US" dirty="0"/>
          </a:p>
          <a:p>
            <a:r>
              <a:rPr lang="fa-IR" dirty="0"/>
              <a:t>. محدوده نرمال پتاسیم در خون:  </a:t>
            </a:r>
            <a:r>
              <a:rPr lang="en-US" dirty="0"/>
              <a:t>3.5-5.0 </a:t>
            </a:r>
            <a:r>
              <a:rPr lang="en-US" dirty="0" err="1"/>
              <a:t>mEq</a:t>
            </a:r>
            <a:r>
              <a:rPr lang="en-US" dirty="0"/>
              <a:t>/L</a:t>
            </a:r>
          </a:p>
          <a:p>
            <a:r>
              <a:rPr lang="fa-IR" sz="2000" b="1" dirty="0">
                <a:solidFill>
                  <a:schemeClr val="accent1">
                    <a:lumMod val="60000"/>
                    <a:lumOff val="40000"/>
                  </a:schemeClr>
                </a:solidFill>
              </a:rPr>
              <a:t>هایپوکالمی </a:t>
            </a:r>
            <a:r>
              <a:rPr lang="en-US" sz="2000" b="1" dirty="0">
                <a:solidFill>
                  <a:schemeClr val="accent1">
                    <a:lumMod val="60000"/>
                    <a:lumOff val="40000"/>
                  </a:schemeClr>
                </a:solidFill>
              </a:rPr>
              <a:t>(Hypokalemia)</a:t>
            </a:r>
            <a:r>
              <a:rPr lang="fa-IR" sz="2000" b="1" dirty="0">
                <a:solidFill>
                  <a:schemeClr val="accent1">
                    <a:lumMod val="60000"/>
                    <a:lumOff val="40000"/>
                  </a:schemeClr>
                </a:solidFill>
              </a:rPr>
              <a:t> کاهش پتاسیم خون:</a:t>
            </a:r>
          </a:p>
          <a:p>
            <a:pPr lvl="1"/>
            <a:r>
              <a:rPr lang="fa-IR" dirty="0"/>
              <a:t>سطح پتاسیم خون کمتر از 3.5 </a:t>
            </a:r>
            <a:r>
              <a:rPr lang="en-US" dirty="0" err="1"/>
              <a:t>mEq</a:t>
            </a:r>
            <a:r>
              <a:rPr lang="en-US" dirty="0"/>
              <a:t>/L </a:t>
            </a:r>
            <a:endParaRPr lang="fa-IR" dirty="0"/>
          </a:p>
          <a:p>
            <a:pPr lvl="1"/>
            <a:r>
              <a:rPr lang="fa-IR" b="1" dirty="0"/>
              <a:t>علل شایع کاهش پتاسیم:</a:t>
            </a:r>
            <a:endParaRPr lang="en-US" b="1" dirty="0"/>
          </a:p>
          <a:p>
            <a:pPr lvl="2"/>
            <a:r>
              <a:rPr lang="fa-IR" sz="2000" dirty="0"/>
              <a:t>دفع بیش از حد از کلیه‌ها یا دستگاه گوارش: استفاده از داروهای دیورتیک، اسهال یا استفراغ شدید و مزمن.</a:t>
            </a:r>
            <a:endParaRPr lang="en-US" sz="2000" dirty="0"/>
          </a:p>
          <a:p>
            <a:pPr lvl="2"/>
            <a:r>
              <a:rPr lang="fa-IR" sz="2000" dirty="0"/>
              <a:t>کمبود دریافت در رژیم غذایی: به تنهایی نادر است.</a:t>
            </a:r>
            <a:endParaRPr lang="en-US" sz="2000" dirty="0"/>
          </a:p>
          <a:p>
            <a:pPr lvl="2"/>
            <a:r>
              <a:rPr lang="fa-IR" sz="2000" dirty="0"/>
              <a:t>اختلالات هورمونی: مانند پرکاری آلدوسترون (هایپرآلدوسترونیسم).</a:t>
            </a:r>
            <a:endParaRPr lang="en-US" sz="2000" dirty="0"/>
          </a:p>
          <a:p>
            <a:pPr lvl="2"/>
            <a:r>
              <a:rPr lang="fa-IR" sz="2000" dirty="0"/>
              <a:t>مصرف برخی داروها: مانند کورتیکواستروئیدها.</a:t>
            </a:r>
          </a:p>
          <a:p>
            <a:pPr lvl="1"/>
            <a:r>
              <a:rPr lang="fa-IR" b="1" dirty="0"/>
              <a:t>علائم و نشانه‌های هایپوکالمی:</a:t>
            </a:r>
            <a:endParaRPr lang="en-US" b="1" dirty="0"/>
          </a:p>
          <a:p>
            <a:pPr lvl="2"/>
            <a:r>
              <a:rPr lang="fa-IR" sz="2000" dirty="0"/>
              <a:t>ضعف و خستگی مفرط: شایع‌ترین علامت است.</a:t>
            </a:r>
            <a:endParaRPr lang="en-US" sz="2000" dirty="0"/>
          </a:p>
          <a:p>
            <a:pPr lvl="2"/>
            <a:r>
              <a:rPr lang="fa-IR" sz="2000" dirty="0"/>
              <a:t>گرفتگی و درد عضلانی</a:t>
            </a:r>
            <a:endParaRPr lang="en-US" sz="2000" dirty="0"/>
          </a:p>
          <a:p>
            <a:pPr lvl="2"/>
            <a:r>
              <a:rPr lang="fa-IR" sz="2000" dirty="0"/>
              <a:t>یبوست به دلیل کاهش حرکت روده‌ها (فلج نسبی روده)</a:t>
            </a:r>
            <a:endParaRPr lang="en-US" sz="2000" dirty="0"/>
          </a:p>
          <a:p>
            <a:pPr lvl="2"/>
            <a:r>
              <a:rPr lang="fa-IR" sz="2000" dirty="0"/>
              <a:t>احساس ضربان قلب نامنظم یا تپش قلب</a:t>
            </a:r>
            <a:endParaRPr lang="en-US" sz="2000" dirty="0"/>
          </a:p>
          <a:p>
            <a:pPr lvl="2"/>
            <a:r>
              <a:rPr lang="fa-IR" sz="2000" dirty="0"/>
              <a:t>اسپاسم و حتی فلج عضلانی در موارد شدید</a:t>
            </a:r>
            <a:endParaRPr lang="en-US" sz="2000" dirty="0"/>
          </a:p>
          <a:p>
            <a:pPr lvl="2"/>
            <a:r>
              <a:rPr lang="fa-IR" sz="2000" dirty="0"/>
              <a:t>اختلال در عملکرد تنفسی به دلیل ضعف عضلات تنفسی</a:t>
            </a:r>
            <a:endParaRPr lang="en-US" sz="2000" dirty="0"/>
          </a:p>
          <a:p>
            <a:pPr lvl="2"/>
            <a:r>
              <a:rPr lang="en-US" sz="2000" b="1" dirty="0">
                <a:solidFill>
                  <a:srgbClr val="FF0000"/>
                </a:solidFill>
              </a:rPr>
              <a:t> </a:t>
            </a:r>
            <a:r>
              <a:rPr lang="fa-IR" sz="2000" b="1" dirty="0">
                <a:solidFill>
                  <a:srgbClr val="FF0000"/>
                </a:solidFill>
              </a:rPr>
              <a:t>خطر اصلی:</a:t>
            </a:r>
            <a:r>
              <a:rPr lang="fa-IR" sz="2000" dirty="0"/>
              <a:t> ایجاد آریتمی‌های قلبی خطرناک و کشنده که می‌تواند منجر به ایست قلبی شود.</a:t>
            </a:r>
            <a:endParaRPr lang="en-US" sz="2000" dirty="0"/>
          </a:p>
          <a:p>
            <a:pPr lvl="2"/>
            <a:endParaRPr lang="en-US" sz="2800" b="1" dirty="0">
              <a:solidFill>
                <a:schemeClr val="accent1">
                  <a:lumMod val="60000"/>
                  <a:lumOff val="40000"/>
                </a:schemeClr>
              </a:solidFill>
            </a:endParaRPr>
          </a:p>
          <a:p>
            <a:endParaRPr lang="en-US" dirty="0"/>
          </a:p>
        </p:txBody>
      </p:sp>
    </p:spTree>
    <p:extLst>
      <p:ext uri="{BB962C8B-B14F-4D97-AF65-F5344CB8AC3E}">
        <p14:creationId xmlns:p14="http://schemas.microsoft.com/office/powerpoint/2010/main" val="1476990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261" y="430824"/>
            <a:ext cx="11764107" cy="6515100"/>
          </a:xfrm>
        </p:spPr>
        <p:txBody>
          <a:bodyPr>
            <a:normAutofit lnSpcReduction="10000"/>
          </a:bodyPr>
          <a:lstStyle/>
          <a:p>
            <a:r>
              <a:rPr lang="fa-IR" sz="3500" b="1" dirty="0">
                <a:solidFill>
                  <a:schemeClr val="accent1">
                    <a:lumMod val="60000"/>
                    <a:lumOff val="40000"/>
                  </a:schemeClr>
                </a:solidFill>
              </a:rPr>
              <a:t>هایپرکالمی</a:t>
            </a:r>
            <a:r>
              <a:rPr lang="en-US" sz="3500" b="1" dirty="0">
                <a:solidFill>
                  <a:schemeClr val="accent1">
                    <a:lumMod val="60000"/>
                    <a:lumOff val="40000"/>
                  </a:schemeClr>
                </a:solidFill>
              </a:rPr>
              <a:t>(Hyperkalemia) </a:t>
            </a:r>
            <a:r>
              <a:rPr lang="fa-IR" sz="3500" b="1" dirty="0">
                <a:solidFill>
                  <a:schemeClr val="accent1">
                    <a:lumMod val="60000"/>
                    <a:lumOff val="40000"/>
                  </a:schemeClr>
                </a:solidFill>
              </a:rPr>
              <a:t> افزایش پتاسیم خون:</a:t>
            </a:r>
            <a:endParaRPr lang="en-US" sz="3500" b="1" dirty="0">
              <a:solidFill>
                <a:schemeClr val="accent1">
                  <a:lumMod val="60000"/>
                  <a:lumOff val="40000"/>
                </a:schemeClr>
              </a:solidFill>
            </a:endParaRPr>
          </a:p>
          <a:p>
            <a:pPr lvl="1"/>
            <a:r>
              <a:rPr lang="fa-IR" dirty="0"/>
              <a:t>هایپرکالمی زمانی است که سطح پتاسیم خون به بیشتر از 5.0 </a:t>
            </a:r>
            <a:r>
              <a:rPr lang="en-US" dirty="0"/>
              <a:t> </a:t>
            </a:r>
            <a:r>
              <a:rPr lang="en-US" dirty="0" err="1"/>
              <a:t>mEq</a:t>
            </a:r>
            <a:r>
              <a:rPr lang="en-US" dirty="0"/>
              <a:t>/L </a:t>
            </a:r>
            <a:r>
              <a:rPr lang="fa-IR" dirty="0"/>
              <a:t>برسد. </a:t>
            </a:r>
          </a:p>
          <a:p>
            <a:pPr lvl="1"/>
            <a:r>
              <a:rPr lang="fa-IR" dirty="0"/>
              <a:t>هایپرکالمی شدید </a:t>
            </a:r>
            <a:r>
              <a:rPr lang="en-US" dirty="0"/>
              <a:t>(&gt;6.0mEq/L) </a:t>
            </a:r>
            <a:r>
              <a:rPr lang="fa-IR" dirty="0"/>
              <a:t> یک اورژانسی پزشکی است.</a:t>
            </a:r>
            <a:endParaRPr lang="en-US" dirty="0"/>
          </a:p>
          <a:p>
            <a:pPr lvl="1"/>
            <a:r>
              <a:rPr lang="fa-IR" b="1" dirty="0">
                <a:solidFill>
                  <a:schemeClr val="accent1">
                    <a:lumMod val="60000"/>
                    <a:lumOff val="40000"/>
                  </a:schemeClr>
                </a:solidFill>
              </a:rPr>
              <a:t>علل شایع افزایش پتاسیم:</a:t>
            </a:r>
            <a:endParaRPr lang="en-US" b="1" dirty="0">
              <a:solidFill>
                <a:schemeClr val="accent1">
                  <a:lumMod val="60000"/>
                  <a:lumOff val="40000"/>
                </a:schemeClr>
              </a:solidFill>
            </a:endParaRPr>
          </a:p>
          <a:p>
            <a:pPr lvl="2"/>
            <a:r>
              <a:rPr lang="fa-IR" dirty="0"/>
              <a:t>نارسایی کلیوی: شایع‌ترین علت. کلیه‌های آسیب دیده نمی‌توانند پتاسیم اضافی را دفع کنند.</a:t>
            </a:r>
            <a:endParaRPr lang="en-US" dirty="0"/>
          </a:p>
          <a:p>
            <a:pPr lvl="2"/>
            <a:r>
              <a:rPr lang="fa-IR" dirty="0"/>
              <a:t>مصرف برخی داروها: برخی داروهای فشار خون (مهارکننده‌های </a:t>
            </a:r>
            <a:r>
              <a:rPr lang="en-US" dirty="0"/>
              <a:t>ACE</a:t>
            </a:r>
            <a:r>
              <a:rPr lang="fa-IR" dirty="0"/>
              <a:t> </a:t>
            </a:r>
            <a:r>
              <a:rPr lang="fa-IR" sz="1400" dirty="0"/>
              <a:t>کاپتوپریل</a:t>
            </a:r>
            <a:r>
              <a:rPr lang="fa-IR" dirty="0"/>
              <a:t>، مسدودکننده‌های گیرنده آنژیوتانسین</a:t>
            </a:r>
            <a:r>
              <a:rPr lang="en-US" dirty="0"/>
              <a:t>II</a:t>
            </a:r>
            <a:r>
              <a:rPr lang="fa-IR" dirty="0"/>
              <a:t> </a:t>
            </a:r>
            <a:r>
              <a:rPr lang="fa-IR" sz="1400" dirty="0"/>
              <a:t>والزارتان</a:t>
            </a:r>
            <a:r>
              <a:rPr lang="fa-IR" dirty="0"/>
              <a:t>) و دیورتیک های ذخیره‌کننده پتاسیم (مانند اسپیرونولاکتون).</a:t>
            </a:r>
            <a:endParaRPr lang="en-US" dirty="0"/>
          </a:p>
          <a:p>
            <a:pPr lvl="2"/>
            <a:r>
              <a:rPr lang="fa-IR" dirty="0"/>
              <a:t>تخریب سلول‌ها: به دنبال سوختگی‌های شدید، آسیب بافتی یا نکروز تومور که محتوای پتاسیم سلول‌ها وارد جریان خون می‌شود.</a:t>
            </a:r>
            <a:endParaRPr lang="en-US" dirty="0"/>
          </a:p>
          <a:p>
            <a:pPr lvl="2"/>
            <a:r>
              <a:rPr lang="fa-IR" dirty="0"/>
              <a:t>بیماری آدیسون: هورمون آلدوسترون (که دفع پتاسیم را تنظیم می‌کند) به میزان کافی تولید نمی‌ شود.</a:t>
            </a:r>
            <a:endParaRPr lang="en-US" dirty="0"/>
          </a:p>
          <a:p>
            <a:pPr lvl="2"/>
            <a:r>
              <a:rPr lang="fa-IR" dirty="0"/>
              <a:t>مصرف بیش از حد مکمل‌های پتاسیم</a:t>
            </a:r>
            <a:endParaRPr lang="en-US" dirty="0"/>
          </a:p>
          <a:p>
            <a:pPr lvl="1"/>
            <a:r>
              <a:rPr lang="fa-IR" b="1" dirty="0">
                <a:solidFill>
                  <a:schemeClr val="accent1">
                    <a:lumMod val="60000"/>
                    <a:lumOff val="40000"/>
                  </a:schemeClr>
                </a:solidFill>
              </a:rPr>
              <a:t>علائم و نشانه‌های هایپرکالمی:</a:t>
            </a:r>
            <a:endParaRPr lang="en-US" b="1" dirty="0">
              <a:solidFill>
                <a:schemeClr val="accent1">
                  <a:lumMod val="60000"/>
                  <a:lumOff val="40000"/>
                </a:schemeClr>
              </a:solidFill>
            </a:endParaRPr>
          </a:p>
          <a:p>
            <a:pPr lvl="2"/>
            <a:r>
              <a:rPr lang="fa-IR" dirty="0"/>
              <a:t>متأسفانه هایپرکالمی اغلب تا زمانی که سطح پتاسیم بسیار بالا رفته و وضعیت خطرناکی ایجاد کند، هیچ علامت هشداردهنده‌ای ندارد.</a:t>
            </a:r>
            <a:endParaRPr lang="en-US" dirty="0"/>
          </a:p>
          <a:p>
            <a:pPr lvl="2"/>
            <a:r>
              <a:rPr lang="fa-IR" dirty="0"/>
              <a:t>ضعف عضلانی که می‌تواند پیشرونده باشد.</a:t>
            </a:r>
            <a:endParaRPr lang="en-US" dirty="0"/>
          </a:p>
          <a:p>
            <a:pPr lvl="2"/>
            <a:r>
              <a:rPr lang="fa-IR" dirty="0"/>
              <a:t>احساس بی‌حالی و گیجی</a:t>
            </a:r>
            <a:endParaRPr lang="en-US" dirty="0"/>
          </a:p>
          <a:p>
            <a:pPr lvl="2"/>
            <a:r>
              <a:rPr lang="fa-IR" dirty="0"/>
              <a:t>تهوع و استفراغ</a:t>
            </a:r>
            <a:endParaRPr lang="en-US" dirty="0"/>
          </a:p>
          <a:p>
            <a:pPr lvl="2"/>
            <a:r>
              <a:rPr lang="fa-IR" dirty="0"/>
              <a:t>تنگی نفس</a:t>
            </a:r>
            <a:endParaRPr lang="en-US" dirty="0"/>
          </a:p>
          <a:p>
            <a:pPr lvl="2"/>
            <a:r>
              <a:rPr lang="fa-IR" dirty="0"/>
              <a:t>درد قفسه سینه</a:t>
            </a:r>
            <a:endParaRPr lang="en-US" dirty="0"/>
          </a:p>
          <a:p>
            <a:pPr lvl="2"/>
            <a:r>
              <a:rPr lang="fa-IR" dirty="0"/>
              <a:t>ضربان قلب نامنظم، کند یا محو شدن ضربان قلب</a:t>
            </a:r>
            <a:endParaRPr lang="en-US" dirty="0"/>
          </a:p>
          <a:p>
            <a:pPr lvl="2"/>
            <a:r>
              <a:rPr lang="fa-IR" b="1" dirty="0">
                <a:solidFill>
                  <a:srgbClr val="FF0000"/>
                </a:solidFill>
              </a:rPr>
              <a:t>خطر اصلی:</a:t>
            </a:r>
            <a:r>
              <a:rPr lang="fa-IR" dirty="0"/>
              <a:t> ایست قلبی ناگهانی به دلیل تأثیر مستقیم پتاسیم بالا بر سیستم هدایت الکتریکی قلب. این حالت بسیار خطرناک‌تر از هایپوکالمی محسوب می‌شود.</a:t>
            </a:r>
            <a:endParaRPr lang="en-US" dirty="0"/>
          </a:p>
          <a:p>
            <a:pPr lvl="1"/>
            <a:r>
              <a:rPr lang="fa-IR" b="1" dirty="0">
                <a:solidFill>
                  <a:schemeClr val="accent1">
                    <a:lumMod val="60000"/>
                    <a:lumOff val="40000"/>
                  </a:schemeClr>
                </a:solidFill>
              </a:rPr>
              <a:t>تشخیص</a:t>
            </a:r>
            <a:r>
              <a:rPr lang="fa-IR" b="1" dirty="0"/>
              <a:t>: </a:t>
            </a:r>
            <a:r>
              <a:rPr lang="fa-IR" dirty="0"/>
              <a:t>تنها از طریق آزمایش خون (آزمایش الکترولیت‌ها) قابل تشخیص قطعی است. نوار قلب </a:t>
            </a:r>
            <a:r>
              <a:rPr lang="en-US" dirty="0"/>
              <a:t>(ECG)</a:t>
            </a:r>
            <a:r>
              <a:rPr lang="fa-IR" dirty="0"/>
              <a:t> برای بررسی اثرات پتاسیم بر قلب ضروری است، زیرا تغییرات خاصی را نشان می‌دهد. درمان اورژانس، تثبیت وضعیت قلب با گلوکونات کلسیم است.</a:t>
            </a:r>
            <a:endParaRPr lang="en-US" dirty="0"/>
          </a:p>
          <a:p>
            <a:endParaRPr lang="en-US" dirty="0"/>
          </a:p>
        </p:txBody>
      </p:sp>
    </p:spTree>
    <p:extLst>
      <p:ext uri="{BB962C8B-B14F-4D97-AF65-F5344CB8AC3E}">
        <p14:creationId xmlns:p14="http://schemas.microsoft.com/office/powerpoint/2010/main" val="3267212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6338" y="0"/>
            <a:ext cx="8610600" cy="1293028"/>
          </a:xfrm>
        </p:spPr>
        <p:txBody>
          <a:bodyPr/>
          <a:lstStyle/>
          <a:p>
            <a:r>
              <a:rPr lang="fa-IR" dirty="0"/>
              <a:t>کلسیم </a:t>
            </a:r>
            <a:r>
              <a:rPr lang="en-US" dirty="0"/>
              <a:t>Ca</a:t>
            </a:r>
          </a:p>
        </p:txBody>
      </p:sp>
      <p:sp>
        <p:nvSpPr>
          <p:cNvPr id="3" name="Content Placeholder 2"/>
          <p:cNvSpPr>
            <a:spLocks noGrp="1"/>
          </p:cNvSpPr>
          <p:nvPr>
            <p:ph idx="1"/>
          </p:nvPr>
        </p:nvSpPr>
        <p:spPr>
          <a:xfrm>
            <a:off x="975946" y="1081453"/>
            <a:ext cx="10858502" cy="5952393"/>
          </a:xfrm>
        </p:spPr>
        <p:txBody>
          <a:bodyPr>
            <a:normAutofit fontScale="92500" lnSpcReduction="10000"/>
          </a:bodyPr>
          <a:lstStyle/>
          <a:p>
            <a:r>
              <a:rPr lang="en-US" dirty="0"/>
              <a:t> </a:t>
            </a:r>
            <a:r>
              <a:rPr lang="ar-SA" dirty="0"/>
              <a:t>کلسیم</a:t>
            </a:r>
            <a:r>
              <a:rPr lang="en-US" dirty="0"/>
              <a:t> (Ca²⁺) </a:t>
            </a:r>
            <a:r>
              <a:rPr lang="ar-SA" dirty="0"/>
              <a:t>فراوان</a:t>
            </a:r>
            <a:r>
              <a:rPr lang="en-US" dirty="0"/>
              <a:t>‌</a:t>
            </a:r>
            <a:r>
              <a:rPr lang="ar-SA" dirty="0"/>
              <a:t>ترین ماده معدنی در بدن انسان است که نقش</a:t>
            </a:r>
            <a:r>
              <a:rPr lang="en-US" dirty="0"/>
              <a:t>‌</a:t>
            </a:r>
            <a:r>
              <a:rPr lang="ar-SA" dirty="0"/>
              <a:t>های متعددی دارد از جمله</a:t>
            </a:r>
            <a:r>
              <a:rPr lang="en-US" dirty="0"/>
              <a:t>:</a:t>
            </a:r>
            <a:r>
              <a:rPr lang="ar-SA" dirty="0"/>
              <a:t>ساختمان استخوان</a:t>
            </a:r>
            <a:r>
              <a:rPr lang="en-US" dirty="0"/>
              <a:t>‌</a:t>
            </a:r>
            <a:r>
              <a:rPr lang="ar-SA" dirty="0"/>
              <a:t>ها و دندان</a:t>
            </a:r>
            <a:r>
              <a:rPr lang="en-US" dirty="0"/>
              <a:t>‌</a:t>
            </a:r>
            <a:r>
              <a:rPr lang="ar-SA" dirty="0"/>
              <a:t>ها</a:t>
            </a:r>
            <a:r>
              <a:rPr lang="fa-IR" dirty="0"/>
              <a:t>، </a:t>
            </a:r>
            <a:r>
              <a:rPr lang="ar-SA" dirty="0"/>
              <a:t>انقباض عضلات</a:t>
            </a:r>
            <a:r>
              <a:rPr lang="fa-IR" dirty="0"/>
              <a:t>، </a:t>
            </a:r>
            <a:r>
              <a:rPr lang="ar-SA" dirty="0"/>
              <a:t>انتقال پیام</a:t>
            </a:r>
            <a:r>
              <a:rPr lang="en-US" dirty="0"/>
              <a:t>‌</a:t>
            </a:r>
            <a:r>
              <a:rPr lang="ar-SA" dirty="0"/>
              <a:t>های عصبی</a:t>
            </a:r>
            <a:r>
              <a:rPr lang="fa-IR" dirty="0"/>
              <a:t>، </a:t>
            </a:r>
            <a:r>
              <a:rPr lang="ar-SA" dirty="0"/>
              <a:t>انعقاد خون</a:t>
            </a:r>
            <a:r>
              <a:rPr lang="fa-IR" dirty="0"/>
              <a:t>، </a:t>
            </a:r>
            <a:r>
              <a:rPr lang="ar-SA" dirty="0"/>
              <a:t>عملکرد آنزیم</a:t>
            </a:r>
            <a:r>
              <a:rPr lang="en-US" dirty="0"/>
              <a:t>‌</a:t>
            </a:r>
            <a:r>
              <a:rPr lang="ar-SA" dirty="0"/>
              <a:t>ها</a:t>
            </a:r>
            <a:endParaRPr lang="fa-IR" dirty="0"/>
          </a:p>
          <a:p>
            <a:r>
              <a:rPr lang="en-US" dirty="0"/>
              <a:t> </a:t>
            </a:r>
            <a:r>
              <a:rPr lang="ar-SA" dirty="0"/>
              <a:t>سطح نرمال کلسیم تو</a:t>
            </a:r>
            <a:r>
              <a:rPr lang="fa-IR" dirty="0"/>
              <a:t>تال</a:t>
            </a:r>
            <a:r>
              <a:rPr lang="en-US" dirty="0"/>
              <a:t> </a:t>
            </a:r>
            <a:r>
              <a:rPr lang="ar-SA" dirty="0"/>
              <a:t>در خون </a:t>
            </a:r>
            <a:r>
              <a:rPr lang="en-US" dirty="0"/>
              <a:t> 8.6-10.2 mg/</a:t>
            </a:r>
            <a:r>
              <a:rPr lang="en-US" dirty="0" err="1"/>
              <a:t>dL</a:t>
            </a:r>
            <a:r>
              <a:rPr lang="en-US" dirty="0"/>
              <a:t> </a:t>
            </a:r>
            <a:r>
              <a:rPr lang="ar-SA" dirty="0"/>
              <a:t>است</a:t>
            </a:r>
            <a:r>
              <a:rPr lang="en-US" dirty="0"/>
              <a:t>.</a:t>
            </a:r>
          </a:p>
          <a:p>
            <a:r>
              <a:rPr lang="ar-SA" dirty="0"/>
              <a:t>حدود</a:t>
            </a:r>
            <a:r>
              <a:rPr lang="fa-IR" dirty="0"/>
              <a:t> 50 درصد </a:t>
            </a:r>
            <a:r>
              <a:rPr lang="ar-SA" dirty="0"/>
              <a:t>کلسیم به صورت آزاد و یونیزه</a:t>
            </a:r>
            <a:r>
              <a:rPr lang="en-US" dirty="0"/>
              <a:t> (Ionized Calcium) </a:t>
            </a:r>
            <a:r>
              <a:rPr lang="ar-SA" dirty="0"/>
              <a:t>است که شکل فعال و فیزیولوژیک آن محسوب می</a:t>
            </a:r>
            <a:r>
              <a:rPr lang="en-US" dirty="0"/>
              <a:t>‌</a:t>
            </a:r>
            <a:r>
              <a:rPr lang="ar-SA" dirty="0"/>
              <a:t>شود و سطح نرمال آن </a:t>
            </a:r>
            <a:r>
              <a:rPr lang="en-US" dirty="0"/>
              <a:t>4.6-5.3mg/</a:t>
            </a:r>
            <a:r>
              <a:rPr lang="en-US" dirty="0" err="1"/>
              <a:t>dL</a:t>
            </a:r>
            <a:r>
              <a:rPr lang="fa-IR" dirty="0"/>
              <a:t> </a:t>
            </a:r>
            <a:r>
              <a:rPr lang="ar-SA" dirty="0"/>
              <a:t>است</a:t>
            </a:r>
            <a:r>
              <a:rPr lang="fa-IR" dirty="0"/>
              <a:t>. </a:t>
            </a:r>
            <a:r>
              <a:rPr lang="ar-SA" dirty="0"/>
              <a:t>اندازه</a:t>
            </a:r>
            <a:r>
              <a:rPr lang="en-US" dirty="0"/>
              <a:t>‌</a:t>
            </a:r>
            <a:r>
              <a:rPr lang="ar-SA" dirty="0"/>
              <a:t>گیری کلسیم یونیزه از نظر بالینی دقیق</a:t>
            </a:r>
            <a:r>
              <a:rPr lang="en-US" dirty="0"/>
              <a:t>‌</a:t>
            </a:r>
            <a:r>
              <a:rPr lang="ar-SA" dirty="0"/>
              <a:t>تر است</a:t>
            </a:r>
            <a:r>
              <a:rPr lang="en-US" dirty="0"/>
              <a:t>.</a:t>
            </a:r>
          </a:p>
          <a:p>
            <a:r>
              <a:rPr lang="ar-SA" b="1" dirty="0">
                <a:solidFill>
                  <a:schemeClr val="accent1">
                    <a:lumMod val="60000"/>
                    <a:lumOff val="40000"/>
                  </a:schemeClr>
                </a:solidFill>
              </a:rPr>
              <a:t>هایپوکلسمی</a:t>
            </a:r>
            <a:r>
              <a:rPr lang="en-US" b="1" dirty="0">
                <a:solidFill>
                  <a:schemeClr val="accent1">
                    <a:lumMod val="60000"/>
                    <a:lumOff val="40000"/>
                  </a:schemeClr>
                </a:solidFill>
              </a:rPr>
              <a:t> (Hypocalcemia) </a:t>
            </a:r>
            <a:r>
              <a:rPr lang="ar-SA" b="1" dirty="0">
                <a:solidFill>
                  <a:schemeClr val="accent1">
                    <a:lumMod val="60000"/>
                    <a:lumOff val="40000"/>
                  </a:schemeClr>
                </a:solidFill>
              </a:rPr>
              <a:t>کاهش کلسیم خون</a:t>
            </a:r>
            <a:r>
              <a:rPr lang="fa-IR" b="1" dirty="0">
                <a:solidFill>
                  <a:schemeClr val="accent1">
                    <a:lumMod val="60000"/>
                    <a:lumOff val="40000"/>
                  </a:schemeClr>
                </a:solidFill>
              </a:rPr>
              <a:t>:</a:t>
            </a:r>
            <a:endParaRPr lang="en-US" b="1" dirty="0">
              <a:solidFill>
                <a:schemeClr val="accent1">
                  <a:lumMod val="60000"/>
                  <a:lumOff val="40000"/>
                </a:schemeClr>
              </a:solidFill>
            </a:endParaRPr>
          </a:p>
          <a:p>
            <a:pPr lvl="1"/>
            <a:r>
              <a:rPr lang="ar-SA" dirty="0"/>
              <a:t>هایپوکلسمی به شرایطی گفته می</a:t>
            </a:r>
            <a:r>
              <a:rPr lang="en-US" dirty="0"/>
              <a:t>‌</a:t>
            </a:r>
            <a:r>
              <a:rPr lang="ar-SA" dirty="0"/>
              <a:t>شود که سطح کلسیم توتال خون به کمتر از</a:t>
            </a:r>
            <a:r>
              <a:rPr lang="en-US" dirty="0"/>
              <a:t> 8.6 mg/</a:t>
            </a:r>
            <a:r>
              <a:rPr lang="en-US" dirty="0" err="1"/>
              <a:t>dL</a:t>
            </a:r>
            <a:r>
              <a:rPr lang="en-US" dirty="0"/>
              <a:t> </a:t>
            </a:r>
            <a:r>
              <a:rPr lang="ar-SA" dirty="0"/>
              <a:t>یا سطح کلسیم یونیزه به کمتر از</a:t>
            </a:r>
            <a:r>
              <a:rPr lang="en-US" dirty="0"/>
              <a:t> 4.6 mg/</a:t>
            </a:r>
            <a:r>
              <a:rPr lang="en-US" dirty="0" err="1"/>
              <a:t>dL</a:t>
            </a:r>
            <a:r>
              <a:rPr lang="en-US" dirty="0"/>
              <a:t> </a:t>
            </a:r>
            <a:r>
              <a:rPr lang="ar-SA" dirty="0"/>
              <a:t>برسد</a:t>
            </a:r>
            <a:r>
              <a:rPr lang="en-US" dirty="0"/>
              <a:t>.</a:t>
            </a:r>
          </a:p>
          <a:p>
            <a:pPr lvl="1"/>
            <a:r>
              <a:rPr lang="en-US" dirty="0"/>
              <a:t> </a:t>
            </a:r>
            <a:r>
              <a:rPr lang="ar-SA" dirty="0"/>
              <a:t>علل شایع کاهش کلسیم</a:t>
            </a:r>
            <a:r>
              <a:rPr lang="en-US" dirty="0"/>
              <a:t>:</a:t>
            </a:r>
          </a:p>
          <a:p>
            <a:pPr lvl="2"/>
            <a:r>
              <a:rPr lang="en-US" dirty="0"/>
              <a:t> </a:t>
            </a:r>
            <a:r>
              <a:rPr lang="ar-SA" dirty="0"/>
              <a:t>کمبود ویتامین</a:t>
            </a:r>
            <a:r>
              <a:rPr lang="en-US" dirty="0"/>
              <a:t>D </a:t>
            </a:r>
            <a:r>
              <a:rPr lang="fa-IR" dirty="0"/>
              <a:t> (</a:t>
            </a:r>
            <a:r>
              <a:rPr lang="ar-SA" dirty="0"/>
              <a:t>برای جذب کلسیم از روده ضروری است</a:t>
            </a:r>
            <a:r>
              <a:rPr lang="en-US" dirty="0"/>
              <a:t>.</a:t>
            </a:r>
            <a:r>
              <a:rPr lang="fa-IR" dirty="0"/>
              <a:t>)</a:t>
            </a:r>
            <a:endParaRPr lang="en-US" dirty="0"/>
          </a:p>
          <a:p>
            <a:pPr lvl="2"/>
            <a:r>
              <a:rPr lang="ar-SA" dirty="0"/>
              <a:t>کم کاری غدد پاراتیروئی</a:t>
            </a:r>
            <a:r>
              <a:rPr lang="fa-IR" dirty="0"/>
              <a:t>د</a:t>
            </a:r>
            <a:r>
              <a:rPr lang="en-US" dirty="0"/>
              <a:t>(Hypoparathyroidism)</a:t>
            </a:r>
            <a:r>
              <a:rPr lang="fa-IR" dirty="0"/>
              <a:t>:</a:t>
            </a:r>
            <a:r>
              <a:rPr lang="en-US" dirty="0"/>
              <a:t> </a:t>
            </a:r>
            <a:r>
              <a:rPr lang="ar-SA" b="1" dirty="0"/>
              <a:t>شایع</a:t>
            </a:r>
            <a:r>
              <a:rPr lang="en-US" b="1" dirty="0"/>
              <a:t>‌</a:t>
            </a:r>
            <a:r>
              <a:rPr lang="ar-SA" b="1" dirty="0"/>
              <a:t>ترین علت</a:t>
            </a:r>
            <a:r>
              <a:rPr lang="fa-IR" dirty="0"/>
              <a:t>، </a:t>
            </a:r>
            <a:r>
              <a:rPr lang="ar-SA" dirty="0"/>
              <a:t>این غدد</a:t>
            </a:r>
            <a:r>
              <a:rPr lang="fa-IR" dirty="0"/>
              <a:t>،</a:t>
            </a:r>
            <a:r>
              <a:rPr lang="ar-SA" dirty="0"/>
              <a:t> هورمون</a:t>
            </a:r>
            <a:r>
              <a:rPr lang="en-US" dirty="0"/>
              <a:t> PTH </a:t>
            </a:r>
            <a:r>
              <a:rPr lang="ar-SA" dirty="0"/>
              <a:t>ترشح می</a:t>
            </a:r>
            <a:r>
              <a:rPr lang="en-US" dirty="0"/>
              <a:t>‌</a:t>
            </a:r>
            <a:r>
              <a:rPr lang="ar-SA" dirty="0"/>
              <a:t>کنند که سطح کلسیم خون را افزایش می</a:t>
            </a:r>
            <a:r>
              <a:rPr lang="en-US" dirty="0"/>
              <a:t>‌</a:t>
            </a:r>
            <a:r>
              <a:rPr lang="ar-SA" dirty="0"/>
              <a:t>دهد</a:t>
            </a:r>
            <a:r>
              <a:rPr lang="en-US" dirty="0"/>
              <a:t>.</a:t>
            </a:r>
          </a:p>
          <a:p>
            <a:pPr lvl="2"/>
            <a:r>
              <a:rPr lang="ar-SA" dirty="0"/>
              <a:t>نارسایی کلیوی مزمن</a:t>
            </a:r>
            <a:r>
              <a:rPr lang="fa-IR" dirty="0"/>
              <a:t>: </a:t>
            </a:r>
            <a:r>
              <a:rPr lang="ar-SA" dirty="0"/>
              <a:t>کلیه</a:t>
            </a:r>
            <a:r>
              <a:rPr lang="en-US" dirty="0"/>
              <a:t>‌</a:t>
            </a:r>
            <a:r>
              <a:rPr lang="ar-SA" dirty="0"/>
              <a:t>ها در فعال کردن ویتامین</a:t>
            </a:r>
            <a:r>
              <a:rPr lang="en-US" dirty="0"/>
              <a:t> D </a:t>
            </a:r>
            <a:r>
              <a:rPr lang="ar-SA" dirty="0"/>
              <a:t>مشکل پیدا می</a:t>
            </a:r>
            <a:r>
              <a:rPr lang="en-US" dirty="0"/>
              <a:t>‌</a:t>
            </a:r>
            <a:r>
              <a:rPr lang="ar-SA" dirty="0"/>
              <a:t>کنند</a:t>
            </a:r>
            <a:r>
              <a:rPr lang="en-US" dirty="0"/>
              <a:t>.</a:t>
            </a:r>
          </a:p>
          <a:p>
            <a:pPr lvl="2"/>
            <a:r>
              <a:rPr lang="ar-SA" dirty="0"/>
              <a:t>کمبود منیزیم</a:t>
            </a:r>
            <a:r>
              <a:rPr lang="en-US" dirty="0"/>
              <a:t>(Hypomagnesemia)</a:t>
            </a:r>
            <a:r>
              <a:rPr lang="fa-IR" dirty="0"/>
              <a:t> : </a:t>
            </a:r>
            <a:r>
              <a:rPr lang="ar-SA" dirty="0"/>
              <a:t>منیزیم برای ترشح هورمون</a:t>
            </a:r>
            <a:r>
              <a:rPr lang="en-US" dirty="0"/>
              <a:t> PTH </a:t>
            </a:r>
            <a:r>
              <a:rPr lang="ar-SA" dirty="0"/>
              <a:t>ضروری است</a:t>
            </a:r>
            <a:r>
              <a:rPr lang="en-US" dirty="0"/>
              <a:t>.</a:t>
            </a:r>
          </a:p>
          <a:p>
            <a:pPr lvl="2"/>
            <a:r>
              <a:rPr lang="en-US" dirty="0"/>
              <a:t> </a:t>
            </a:r>
            <a:r>
              <a:rPr lang="ar-SA" dirty="0"/>
              <a:t>برخی داروها</a:t>
            </a:r>
            <a:r>
              <a:rPr lang="fa-IR" dirty="0"/>
              <a:t>: </a:t>
            </a:r>
            <a:r>
              <a:rPr lang="ar-SA" dirty="0"/>
              <a:t>مانند داروهای ضد تشنج، بیس</a:t>
            </a:r>
            <a:r>
              <a:rPr lang="en-US" dirty="0"/>
              <a:t>‌</a:t>
            </a:r>
            <a:r>
              <a:rPr lang="ar-SA" dirty="0"/>
              <a:t>فوسفونات ها و</a:t>
            </a:r>
            <a:r>
              <a:rPr lang="en-US" dirty="0"/>
              <a:t> ...</a:t>
            </a:r>
          </a:p>
          <a:p>
            <a:pPr lvl="1"/>
            <a:r>
              <a:rPr lang="ar-SA" dirty="0"/>
              <a:t>علائم و نشانه</a:t>
            </a:r>
            <a:r>
              <a:rPr lang="en-US" dirty="0"/>
              <a:t>‌</a:t>
            </a:r>
            <a:r>
              <a:rPr lang="ar-SA" dirty="0"/>
              <a:t>های هایپوکلسمی</a:t>
            </a:r>
            <a:r>
              <a:rPr lang="en-US" dirty="0"/>
              <a:t>:</a:t>
            </a:r>
          </a:p>
          <a:p>
            <a:pPr lvl="2"/>
            <a:r>
              <a:rPr lang="ar-SA" dirty="0"/>
              <a:t>علائم به شدت و سرعت کاهش کلسیم بستگی دارد</a:t>
            </a:r>
            <a:r>
              <a:rPr lang="fa-IR" dirty="0"/>
              <a:t>. </a:t>
            </a:r>
            <a:r>
              <a:rPr lang="ar-SA" dirty="0"/>
              <a:t>کاهش ناگهانی بسیار خطرناک</a:t>
            </a:r>
            <a:r>
              <a:rPr lang="en-US" dirty="0"/>
              <a:t>‌</a:t>
            </a:r>
            <a:r>
              <a:rPr lang="ar-SA" dirty="0"/>
              <a:t>تر است</a:t>
            </a:r>
            <a:r>
              <a:rPr lang="en-US" dirty="0"/>
              <a:t>.</a:t>
            </a:r>
          </a:p>
          <a:p>
            <a:pPr lvl="2"/>
            <a:r>
              <a:rPr lang="fa-IR" b="1" dirty="0"/>
              <a:t>شایعترین</a:t>
            </a:r>
            <a:r>
              <a:rPr lang="fa-IR" dirty="0"/>
              <a:t>:</a:t>
            </a:r>
            <a:r>
              <a:rPr lang="en-US" dirty="0"/>
              <a:t> </a:t>
            </a:r>
            <a:r>
              <a:rPr lang="ar-SA" dirty="0"/>
              <a:t>علائم عصبی</a:t>
            </a:r>
            <a:r>
              <a:rPr lang="en-US" dirty="0"/>
              <a:t>-</a:t>
            </a:r>
            <a:r>
              <a:rPr lang="ar-SA" dirty="0"/>
              <a:t>عضلانی</a:t>
            </a:r>
            <a:r>
              <a:rPr lang="fa-IR" dirty="0"/>
              <a:t>:</a:t>
            </a:r>
            <a:r>
              <a:rPr lang="ar-SA" dirty="0"/>
              <a:t> اسپاسم عضلانی</a:t>
            </a:r>
            <a:r>
              <a:rPr lang="fa-IR" dirty="0"/>
              <a:t> (</a:t>
            </a:r>
            <a:r>
              <a:rPr lang="ar-SA" dirty="0"/>
              <a:t>به ویژه در کمر و پاها</a:t>
            </a:r>
            <a:r>
              <a:rPr lang="fa-IR" dirty="0"/>
              <a:t>)، </a:t>
            </a:r>
            <a:r>
              <a:rPr lang="ar-SA" dirty="0"/>
              <a:t>احساس گزگز، مورمور یا بی</a:t>
            </a:r>
            <a:r>
              <a:rPr lang="en-US" dirty="0"/>
              <a:t>‌</a:t>
            </a:r>
            <a:r>
              <a:rPr lang="ar-SA" dirty="0"/>
              <a:t>حسی در اطراف دهان، انگشتان دست و پا</a:t>
            </a:r>
            <a:r>
              <a:rPr lang="fa-IR" dirty="0"/>
              <a:t>،</a:t>
            </a:r>
            <a:r>
              <a:rPr lang="en-US" dirty="0"/>
              <a:t> </a:t>
            </a:r>
            <a:r>
              <a:rPr lang="ar-SA" dirty="0"/>
              <a:t>تتانی</a:t>
            </a:r>
            <a:r>
              <a:rPr lang="en-US" dirty="0"/>
              <a:t> </a:t>
            </a:r>
            <a:r>
              <a:rPr lang="fa-IR" dirty="0"/>
              <a:t>(</a:t>
            </a:r>
            <a:r>
              <a:rPr lang="ar-SA" dirty="0"/>
              <a:t>انقباضات شدید و دردناک عضلات</a:t>
            </a:r>
            <a:r>
              <a:rPr lang="fa-IR" dirty="0"/>
              <a:t>)</a:t>
            </a:r>
          </a:p>
          <a:p>
            <a:pPr lvl="2"/>
            <a:r>
              <a:rPr lang="ar-SA" dirty="0"/>
              <a:t>علائم قلبی</a:t>
            </a:r>
            <a:r>
              <a:rPr lang="en-US" dirty="0"/>
              <a:t>-</a:t>
            </a:r>
            <a:r>
              <a:rPr lang="ar-SA" dirty="0"/>
              <a:t>عروقی</a:t>
            </a:r>
            <a:r>
              <a:rPr lang="en-US" dirty="0"/>
              <a:t>:</a:t>
            </a:r>
            <a:r>
              <a:rPr lang="fa-IR" dirty="0"/>
              <a:t> </a:t>
            </a:r>
            <a:r>
              <a:rPr lang="ar-SA" dirty="0"/>
              <a:t>آریتمی قلبی</a:t>
            </a:r>
            <a:r>
              <a:rPr lang="fa-IR" dirty="0"/>
              <a:t>،</a:t>
            </a:r>
            <a:r>
              <a:rPr lang="en-US" dirty="0"/>
              <a:t> </a:t>
            </a:r>
            <a:r>
              <a:rPr lang="ar-SA" dirty="0"/>
              <a:t>کاهش فشار خون</a:t>
            </a:r>
            <a:r>
              <a:rPr lang="fa-IR" dirty="0"/>
              <a:t>،</a:t>
            </a:r>
            <a:r>
              <a:rPr lang="en-US" dirty="0"/>
              <a:t> </a:t>
            </a:r>
            <a:r>
              <a:rPr lang="ar-SA" dirty="0"/>
              <a:t>تغییرات در نوار قلب</a:t>
            </a:r>
            <a:r>
              <a:rPr lang="en-US" dirty="0"/>
              <a:t> </a:t>
            </a:r>
            <a:r>
              <a:rPr lang="ar-SA" dirty="0"/>
              <a:t>مانند</a:t>
            </a:r>
            <a:r>
              <a:rPr lang="en-US" dirty="0"/>
              <a:t> </a:t>
            </a:r>
            <a:r>
              <a:rPr lang="fa-IR" dirty="0"/>
              <a:t>طولانی شدن</a:t>
            </a:r>
            <a:r>
              <a:rPr lang="en-US" dirty="0"/>
              <a:t> </a:t>
            </a:r>
            <a:r>
              <a:rPr lang="ar-SA" dirty="0"/>
              <a:t>فاصله</a:t>
            </a:r>
            <a:r>
              <a:rPr lang="en-US" dirty="0"/>
              <a:t> QT</a:t>
            </a:r>
          </a:p>
          <a:p>
            <a:pPr lvl="2"/>
            <a:r>
              <a:rPr lang="ar-SA" dirty="0"/>
              <a:t>علائم عصبی</a:t>
            </a:r>
            <a:r>
              <a:rPr lang="en-US" dirty="0"/>
              <a:t>-</a:t>
            </a:r>
            <a:r>
              <a:rPr lang="ar-SA" dirty="0"/>
              <a:t>روانی</a:t>
            </a:r>
            <a:r>
              <a:rPr lang="en-US" dirty="0"/>
              <a:t>:</a:t>
            </a:r>
            <a:r>
              <a:rPr lang="fa-IR" dirty="0"/>
              <a:t> </a:t>
            </a:r>
            <a:r>
              <a:rPr lang="ar-SA" dirty="0"/>
              <a:t>تشنج</a:t>
            </a:r>
            <a:r>
              <a:rPr lang="fa-IR" dirty="0"/>
              <a:t>،</a:t>
            </a:r>
            <a:r>
              <a:rPr lang="en-US" dirty="0"/>
              <a:t> </a:t>
            </a:r>
            <a:r>
              <a:rPr lang="ar-SA" dirty="0"/>
              <a:t>تغییرات شخصیتی، اضطراب، افسردگی</a:t>
            </a:r>
            <a:r>
              <a:rPr lang="fa-IR" dirty="0"/>
              <a:t>، </a:t>
            </a:r>
            <a:r>
              <a:rPr lang="ar-SA" dirty="0"/>
              <a:t>زوال عقل در موارد مزمن و درمان نشده</a:t>
            </a:r>
            <a:endParaRPr lang="en-US" dirty="0"/>
          </a:p>
        </p:txBody>
      </p:sp>
    </p:spTree>
    <p:extLst>
      <p:ext uri="{BB962C8B-B14F-4D97-AF65-F5344CB8AC3E}">
        <p14:creationId xmlns:p14="http://schemas.microsoft.com/office/powerpoint/2010/main" val="2556717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Vapor Trail</Template>
  <TotalTime>1146</TotalTime>
  <Words>4411</Words>
  <Application>Microsoft Office PowerPoint</Application>
  <PresentationFormat>Widescreen</PresentationFormat>
  <Paragraphs>322</Paragraphs>
  <Slides>32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Century Gothic</vt:lpstr>
      <vt:lpstr>Times New Roman</vt:lpstr>
      <vt:lpstr>Vapor Trail</vt:lpstr>
      <vt:lpstr>PowerPoint Presentation</vt:lpstr>
      <vt:lpstr>PowerPoint Presentation</vt:lpstr>
      <vt:lpstr>اهمیت اندازه گیری الکترولیت های خون</vt:lpstr>
      <vt:lpstr>PowerPoint Presentation</vt:lpstr>
      <vt:lpstr>سدیم Na</vt:lpstr>
      <vt:lpstr>سدیم Na</vt:lpstr>
      <vt:lpstr>پتاسیم K</vt:lpstr>
      <vt:lpstr>PowerPoint Presentation</vt:lpstr>
      <vt:lpstr>کلسیم Ca</vt:lpstr>
      <vt:lpstr>کلسیم Ca</vt:lpstr>
      <vt:lpstr>کلرید  Cl</vt:lpstr>
      <vt:lpstr>کلرید  Cl</vt:lpstr>
      <vt:lpstr>Anion Gap</vt:lpstr>
      <vt:lpstr>Anion Gap</vt:lpstr>
      <vt:lpstr>اسيدوز و آلکالوز</vt:lpstr>
      <vt:lpstr>روشهای اندازه گیری الکترولیت های خون</vt:lpstr>
      <vt:lpstr>روشهای اندازه گیری الکترولیت های خون</vt:lpstr>
      <vt:lpstr>Flame Photometer</vt:lpstr>
      <vt:lpstr>مراحل کار Flame Photometer</vt:lpstr>
      <vt:lpstr>Ion Selective Electrodes (ISE)</vt:lpstr>
      <vt:lpstr>مراحل خوانش در دستگاه یونوگرام ISE</vt:lpstr>
      <vt:lpstr>پمپ پریستالتیک</vt:lpstr>
      <vt:lpstr>Convergent ISE Analyser</vt:lpstr>
      <vt:lpstr>Convergent ISE Analyser</vt:lpstr>
      <vt:lpstr>EasyLyte ISE Analyser</vt:lpstr>
      <vt:lpstr>EasyLyte ISE Analyser</vt:lpstr>
      <vt:lpstr>EasyLyte ISE Analyser</vt:lpstr>
      <vt:lpstr>نکات مهم در نگهداری الکترود ISE</vt:lpstr>
      <vt:lpstr>PowerPoint Presentation</vt:lpstr>
      <vt:lpstr>نکات مهم در نمونه گیری </vt:lpstr>
      <vt:lpstr>کنترل کیفی ISE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HAMED</dc:creator>
  <cp:lastModifiedBy>Hamed Sadeghian</cp:lastModifiedBy>
  <cp:revision>111</cp:revision>
  <dcterms:created xsi:type="dcterms:W3CDTF">2025-08-26T06:55:26Z</dcterms:created>
  <dcterms:modified xsi:type="dcterms:W3CDTF">2025-09-03T10:15:42Z</dcterms:modified>
</cp:coreProperties>
</file>