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8" r:id="rId13"/>
    <p:sldId id="266" r:id="rId14"/>
    <p:sldId id="273" r:id="rId15"/>
    <p:sldId id="269" r:id="rId16"/>
    <p:sldId id="270" r:id="rId17"/>
    <p:sldId id="271" r:id="rId18"/>
    <p:sldId id="274" r:id="rId19"/>
    <p:sldId id="272" r:id="rId20"/>
    <p:sldId id="275" r:id="rId21"/>
    <p:sldId id="276" r:id="rId22"/>
    <p:sldId id="277" r:id="rId23"/>
    <p:sldId id="281" r:id="rId24"/>
    <p:sldId id="278" r:id="rId25"/>
    <p:sldId id="282" r:id="rId26"/>
    <p:sldId id="279" r:id="rId27"/>
    <p:sldId id="280" r:id="rId28"/>
    <p:sldId id="283" r:id="rId29"/>
    <p:sldId id="284" r:id="rId30"/>
    <p:sldId id="286" r:id="rId31"/>
    <p:sldId id="287" r:id="rId32"/>
    <p:sldId id="288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40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5439" y="126063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4800" dirty="0" err="1" smtClean="0"/>
              <a:t>Ectoparasitosis</a:t>
            </a: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dirty="0" smtClean="0"/>
              <a:t>Sucking </a:t>
            </a:r>
            <a:r>
              <a:rPr dirty="0"/>
              <a:t>Lice (</a:t>
            </a:r>
            <a:r>
              <a:rPr dirty="0" err="1"/>
              <a:t>Anoplura</a:t>
            </a:r>
            <a:r>
              <a:rPr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1239" y="2826834"/>
            <a:ext cx="6400800" cy="1752600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Detailed Morphology, Life Cycle, and Medical Importance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>
                <a:solidFill>
                  <a:srgbClr val="003366"/>
                </a:solidFill>
              </a:rPr>
              <a:t>Pthirus</a:t>
            </a:r>
            <a:r>
              <a:rPr dirty="0">
                <a:solidFill>
                  <a:srgbClr val="003366"/>
                </a:solidFill>
              </a:rPr>
              <a:t> pubis –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Females lay eggs on coarse body hair.</a:t>
            </a:r>
            <a:endParaRPr lang="en-US" dirty="0"/>
          </a:p>
          <a:p>
            <a:r>
              <a:rPr dirty="0"/>
              <a:t> Nymphs hatch in about 6–10 days and mature in 2–3 weeks. </a:t>
            </a:r>
            <a:endParaRPr lang="en-US" dirty="0"/>
          </a:p>
          <a:p>
            <a:r>
              <a:rPr dirty="0"/>
              <a:t>The life span is approximately 30 days, with frequent blood meals.</a:t>
            </a:r>
          </a:p>
        </p:txBody>
      </p:sp>
      <p:pic>
        <p:nvPicPr>
          <p:cNvPr id="4" name="Picture 5" descr="scabies33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46" y="4429086"/>
            <a:ext cx="3232150" cy="2262187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 err="1">
                <a:solidFill>
                  <a:srgbClr val="003366"/>
                </a:solidFill>
              </a:rPr>
              <a:t>Pthirus</a:t>
            </a:r>
            <a:r>
              <a:rPr sz="4000" dirty="0">
                <a:solidFill>
                  <a:srgbClr val="003366"/>
                </a:solidFill>
              </a:rPr>
              <a:t> pubis – 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4161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Pubic lice infestations cause itching, irritation, and visible lice/nits. </a:t>
            </a:r>
            <a:endParaRPr lang="en-US" dirty="0"/>
          </a:p>
          <a:p>
            <a:r>
              <a:rPr dirty="0"/>
              <a:t>They are typically spread through sexual contact. </a:t>
            </a:r>
            <a:endParaRPr lang="en-US" dirty="0"/>
          </a:p>
          <a:p>
            <a:r>
              <a:rPr dirty="0"/>
              <a:t>Unlike head and body lice, pubic lice do not transmit pathogens.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Treatments for Head Lice, Body Lice, and Pubic Lice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931567"/>
              </p:ext>
            </p:extLst>
          </p:nvPr>
        </p:nvGraphicFramePr>
        <p:xfrm>
          <a:off x="655302" y="1600200"/>
          <a:ext cx="7833395" cy="452596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566679">
                  <a:extLst>
                    <a:ext uri="{9D8B030D-6E8A-4147-A177-3AD203B41FA5}">
                      <a16:colId xmlns:a16="http://schemas.microsoft.com/office/drawing/2014/main" val="221558654"/>
                    </a:ext>
                  </a:extLst>
                </a:gridCol>
                <a:gridCol w="1566679">
                  <a:extLst>
                    <a:ext uri="{9D8B030D-6E8A-4147-A177-3AD203B41FA5}">
                      <a16:colId xmlns:a16="http://schemas.microsoft.com/office/drawing/2014/main" val="895222264"/>
                    </a:ext>
                  </a:extLst>
                </a:gridCol>
                <a:gridCol w="1566679">
                  <a:extLst>
                    <a:ext uri="{9D8B030D-6E8A-4147-A177-3AD203B41FA5}">
                      <a16:colId xmlns:a16="http://schemas.microsoft.com/office/drawing/2014/main" val="1017485778"/>
                    </a:ext>
                  </a:extLst>
                </a:gridCol>
                <a:gridCol w="1566679">
                  <a:extLst>
                    <a:ext uri="{9D8B030D-6E8A-4147-A177-3AD203B41FA5}">
                      <a16:colId xmlns:a16="http://schemas.microsoft.com/office/drawing/2014/main" val="2870335104"/>
                    </a:ext>
                  </a:extLst>
                </a:gridCol>
                <a:gridCol w="1566679">
                  <a:extLst>
                    <a:ext uri="{9D8B030D-6E8A-4147-A177-3AD203B41FA5}">
                      <a16:colId xmlns:a16="http://schemas.microsoft.com/office/drawing/2014/main" val="17852170"/>
                    </a:ext>
                  </a:extLst>
                </a:gridCol>
              </a:tblGrid>
              <a:tr h="870377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/>
                        <a:t>Type of Lice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Affected Area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Common Symptoms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Medical Treatment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 b="1" dirty="0"/>
                        <a:t>Supportive &amp; Home Remedies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117027585"/>
                  </a:ext>
                </a:extLst>
              </a:tr>
              <a:tr h="1131491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Head Lice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Scalp and hair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Intense itching, visible nits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</a:rPr>
                        <a:t>Permethrin</a:t>
                      </a:r>
                      <a:r>
                        <a:rPr lang="en-US" sz="1700" dirty="0"/>
                        <a:t> </a:t>
                      </a:r>
                      <a:r>
                        <a:rPr lang="en-US" sz="1700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shampoo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err="1"/>
                        <a:t>Lindane</a:t>
                      </a:r>
                      <a:r>
                        <a:rPr lang="en-US" sz="1700" dirty="0"/>
                        <a:t> shampoo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Fine-tooth combing, washing personal items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1886531534"/>
                  </a:ext>
                </a:extLst>
              </a:tr>
              <a:tr h="1131491">
                <a:tc>
                  <a:txBody>
                    <a:bodyPr/>
                    <a:lstStyle/>
                    <a:p>
                      <a:pPr algn="ctr"/>
                      <a:r>
                        <a:rPr lang="en-US" sz="1700"/>
                        <a:t>Body Lice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Skin and clothing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Itching, skin sores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</a:rPr>
                        <a:t>Permethrin 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</a:rPr>
                        <a:t>cream</a:t>
                      </a:r>
                      <a:r>
                        <a:rPr lang="en-US" sz="1700" dirty="0"/>
                        <a:t>, Malathion lotion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Hot washing clothes, regular bathing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3772341676"/>
                  </a:ext>
                </a:extLst>
              </a:tr>
              <a:tr h="139260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Pubic Lice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Genital area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/>
                        <a:t>Itching, redness, visible lice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rgbClr val="FF0000"/>
                          </a:solidFill>
                        </a:rPr>
                        <a:t>Permethrin </a:t>
                      </a:r>
                      <a:r>
                        <a:rPr lang="en-US" sz="1700" dirty="0">
                          <a:solidFill>
                            <a:srgbClr val="0070C0"/>
                          </a:solidFill>
                        </a:rPr>
                        <a:t>cream</a:t>
                      </a:r>
                      <a:r>
                        <a:rPr lang="en-US" sz="1700" dirty="0"/>
                        <a:t>, 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Piperonyl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/>
                        <a:t>butoxide</a:t>
                      </a:r>
                      <a:r>
                        <a:rPr lang="en-US" sz="1700" dirty="0"/>
                        <a:t> lotion</a:t>
                      </a:r>
                    </a:p>
                  </a:txBody>
                  <a:tcPr marL="87038" marR="87038" marT="43519" marB="43519" anchor="ctr"/>
                </a:tc>
                <a:tc>
                  <a:txBody>
                    <a:bodyPr/>
                    <a:lstStyle/>
                    <a:p>
                      <a:r>
                        <a:rPr lang="en-US" sz="1700" dirty="0"/>
                        <a:t>Shaving affected area, washing clothes and bedding</a:t>
                      </a:r>
                    </a:p>
                  </a:txBody>
                  <a:tcPr marL="87038" marR="87038" marT="43519" marB="43519" anchor="ctr"/>
                </a:tc>
                <a:extLst>
                  <a:ext uri="{0D108BD9-81ED-4DB2-BD59-A6C34878D82A}">
                    <a16:rowId xmlns:a16="http://schemas.microsoft.com/office/drawing/2014/main" val="3250608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484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DFAE05-9996-F11E-2CA6-13244FD7E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C9DD-CED6-3591-35F9-2F5E9B6E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66"/>
                </a:solidFill>
              </a:rPr>
              <a:t>Control</a:t>
            </a:r>
            <a:endParaRPr dirty="0">
              <a:solidFill>
                <a:srgbClr val="0033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6A090-1EFB-4EC0-F56F-AFD12C9A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734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Lice control involves maintaining good personal hygiene, regular hair washing, and avoiding sharing personal items like combs, hats, or bedding.</a:t>
            </a:r>
          </a:p>
          <a:p>
            <a:r>
              <a:rPr lang="en-US" dirty="0"/>
              <a:t> In outbreak situations, treatment of affected individuals and their close contacts with pediculicides is essential to prevent reinfestation.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204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996" y="1510990"/>
            <a:ext cx="6713334" cy="459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2586" y="1679781"/>
            <a:ext cx="6479091" cy="448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1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507" y="1600200"/>
            <a:ext cx="622238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38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9952" y="1600200"/>
            <a:ext cx="5653668" cy="497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35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Phthirus</a:t>
            </a:r>
            <a:r>
              <a:rPr lang="en-US" dirty="0" smtClean="0"/>
              <a:t> pubis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187" y="1662906"/>
            <a:ext cx="76676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88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Phthirus</a:t>
            </a:r>
            <a:r>
              <a:rPr lang="en-US" dirty="0"/>
              <a:t> pubis </a:t>
            </a:r>
            <a:r>
              <a:rPr lang="en-US" dirty="0" smtClean="0"/>
              <a:t>on eyelash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22" y="1417638"/>
            <a:ext cx="6913755" cy="431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9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003366"/>
                </a:solidFill>
              </a:rPr>
              <a:t>Pediculus </a:t>
            </a:r>
            <a:r>
              <a:rPr dirty="0" err="1">
                <a:solidFill>
                  <a:srgbClr val="003366"/>
                </a:solidFill>
              </a:rPr>
              <a:t>humanus</a:t>
            </a:r>
            <a:r>
              <a:rPr dirty="0">
                <a:solidFill>
                  <a:srgbClr val="003366"/>
                </a:solidFill>
              </a:rPr>
              <a:t> –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4665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Body lice are dorsoventrally flattened, wingless insects measuring 2.3–3.6 mm. </a:t>
            </a:r>
            <a:endParaRPr lang="en-US" dirty="0"/>
          </a:p>
          <a:p>
            <a:endParaRPr lang="en-US" dirty="0"/>
          </a:p>
          <a:p>
            <a:pPr marL="0" indent="0" algn="just">
              <a:buNone/>
            </a:pPr>
            <a:r>
              <a:rPr sz="2400" dirty="0"/>
              <a:t>They have elongated bodies</a:t>
            </a:r>
            <a:r>
              <a:rPr sz="2400" dirty="0" smtClean="0"/>
              <a:t>, </a:t>
            </a:r>
            <a:r>
              <a:rPr sz="2400" dirty="0"/>
              <a:t>well-developed claws </a:t>
            </a:r>
            <a:r>
              <a:rPr sz="2400" dirty="0" smtClean="0"/>
              <a:t>for</a:t>
            </a:r>
            <a:endParaRPr lang="en-US" sz="2400" dirty="0" smtClean="0"/>
          </a:p>
          <a:p>
            <a:pPr marL="0" indent="0" algn="just">
              <a:buNone/>
            </a:pPr>
            <a:r>
              <a:rPr sz="2400" dirty="0" smtClean="0"/>
              <a:t> </a:t>
            </a:r>
            <a:r>
              <a:rPr sz="2400" dirty="0"/>
              <a:t>grasping clothing fibers</a:t>
            </a:r>
            <a:r>
              <a:rPr sz="2400" dirty="0" smtClean="0"/>
              <a:t>,</a:t>
            </a:r>
            <a:endParaRPr lang="en-US" sz="2400" dirty="0" smtClean="0"/>
          </a:p>
          <a:p>
            <a:pPr marL="0" indent="0" algn="just">
              <a:buNone/>
            </a:pPr>
            <a:r>
              <a:rPr sz="2400" dirty="0" smtClean="0"/>
              <a:t> </a:t>
            </a:r>
            <a:r>
              <a:rPr sz="2400" dirty="0"/>
              <a:t>and piercing-sucking </a:t>
            </a:r>
            <a:endParaRPr lang="en-US" sz="2400" dirty="0" smtClean="0"/>
          </a:p>
          <a:p>
            <a:pPr marL="0" indent="0" algn="just">
              <a:buNone/>
            </a:pPr>
            <a:r>
              <a:rPr sz="2400" dirty="0" smtClean="0"/>
              <a:t>mouthparts </a:t>
            </a:r>
            <a:r>
              <a:rPr sz="2400" dirty="0"/>
              <a:t>adapted </a:t>
            </a: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F</a:t>
            </a:r>
            <a:r>
              <a:rPr sz="2400" dirty="0" smtClean="0"/>
              <a:t>or</a:t>
            </a:r>
            <a:r>
              <a:rPr lang="en-US" sz="2400" dirty="0" smtClean="0"/>
              <a:t> </a:t>
            </a:r>
            <a:r>
              <a:rPr sz="2400" dirty="0" smtClean="0"/>
              <a:t> </a:t>
            </a:r>
            <a:r>
              <a:rPr sz="2400" dirty="0"/>
              <a:t>blood feeding.</a:t>
            </a:r>
          </a:p>
        </p:txBody>
      </p:sp>
      <p:pic>
        <p:nvPicPr>
          <p:cNvPr id="4" name="Picture 3" descr="\\itc-filesrv.mums.ac.ir\students$\kariznoeez891\Desktop\شپش\jpg_head_l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874" y="4069501"/>
            <a:ext cx="4104456" cy="26955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0269"/>
            <a:ext cx="7772400" cy="1470025"/>
          </a:xfrm>
        </p:spPr>
        <p:txBody>
          <a:bodyPr/>
          <a:lstStyle/>
          <a:p>
            <a:r>
              <a:rPr dirty="0" smtClean="0"/>
              <a:t>Scabies </a:t>
            </a:r>
            <a:r>
              <a:rPr dirty="0"/>
              <a:t>Mites (</a:t>
            </a:r>
            <a:r>
              <a:rPr dirty="0" err="1"/>
              <a:t>Sarcoptidae</a:t>
            </a:r>
            <a:r>
              <a:rPr dirty="0"/>
              <a:t>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04532"/>
            <a:ext cx="6400800" cy="1752600"/>
          </a:xfrm>
        </p:spPr>
        <p:txBody>
          <a:bodyPr/>
          <a:lstStyle/>
          <a:p>
            <a:r>
              <a:rPr dirty="0">
                <a:solidFill>
                  <a:srgbClr val="FF0000"/>
                </a:solidFill>
              </a:rPr>
              <a:t>Morphology, Life Cycle, Recognition, Treatment, and Control</a:t>
            </a:r>
          </a:p>
        </p:txBody>
      </p:sp>
    </p:spTree>
    <p:extLst>
      <p:ext uri="{BB962C8B-B14F-4D97-AF65-F5344CB8AC3E}">
        <p14:creationId xmlns:p14="http://schemas.microsoft.com/office/powerpoint/2010/main" val="640010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003366"/>
                </a:solidFill>
              </a:rPr>
              <a:t>18.1 External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503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dirty="0"/>
              <a:t>Scabies mites are tiny (0.2–0.4 mm), round, and flattened arachnids. They have short legs with sucker-like structures and are not visible to the naked eye. </a:t>
            </a: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The body is </a:t>
            </a:r>
            <a:r>
              <a:rPr dirty="0" smtClean="0"/>
              <a:t>covered</a:t>
            </a:r>
            <a:endParaRPr lang="en-US" dirty="0" smtClean="0"/>
          </a:p>
          <a:p>
            <a:pPr marL="0" indent="0">
              <a:buNone/>
            </a:pPr>
            <a:r>
              <a:rPr dirty="0" smtClean="0"/>
              <a:t> </a:t>
            </a:r>
            <a:r>
              <a:rPr dirty="0"/>
              <a:t>with fine setae and </a:t>
            </a:r>
            <a:endParaRPr lang="en-US" dirty="0" smtClean="0"/>
          </a:p>
          <a:p>
            <a:pPr marL="0" indent="0">
              <a:buNone/>
            </a:pPr>
            <a:r>
              <a:rPr dirty="0" smtClean="0"/>
              <a:t>spines </a:t>
            </a:r>
            <a:r>
              <a:rPr dirty="0"/>
              <a:t>for burrowing </a:t>
            </a:r>
            <a:endParaRPr lang="en-US" dirty="0" smtClean="0"/>
          </a:p>
          <a:p>
            <a:pPr marL="0" indent="0">
              <a:buNone/>
            </a:pPr>
            <a:r>
              <a:rPr dirty="0" smtClean="0"/>
              <a:t>through </a:t>
            </a:r>
            <a:r>
              <a:rPr dirty="0"/>
              <a:t>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610" y="3735658"/>
            <a:ext cx="3625943" cy="24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85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>
                <a:solidFill>
                  <a:srgbClr val="003366"/>
                </a:solidFill>
              </a:rPr>
              <a:t>Life </a:t>
            </a:r>
            <a:r>
              <a:rPr dirty="0">
                <a:solidFill>
                  <a:srgbClr val="003366"/>
                </a:solidFill>
              </a:rPr>
              <a:t>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7851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The life cycle includes egg, larva, nymph, and adult stages. Female mites burrow into the skin to lay eggs. </a:t>
            </a:r>
            <a:endParaRPr lang="en-US" dirty="0"/>
          </a:p>
          <a:p>
            <a:endParaRPr lang="en-US" dirty="0"/>
          </a:p>
          <a:p>
            <a:r>
              <a:rPr dirty="0"/>
              <a:t>Larvae hatch and develop into nymphs and adults on the skin surface. </a:t>
            </a:r>
            <a:endParaRPr lang="en-US" dirty="0"/>
          </a:p>
          <a:p>
            <a:endParaRPr lang="en-US" dirty="0"/>
          </a:p>
          <a:p>
            <a:r>
              <a:rPr dirty="0"/>
              <a:t>The entire cycle takes about 2–3 weeks.</a:t>
            </a:r>
          </a:p>
        </p:txBody>
      </p:sp>
    </p:spTree>
    <p:extLst>
      <p:ext uri="{BB962C8B-B14F-4D97-AF65-F5344CB8AC3E}">
        <p14:creationId xmlns:p14="http://schemas.microsoft.com/office/powerpoint/2010/main" val="1596610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 of </a:t>
            </a:r>
            <a:r>
              <a:rPr lang="en-US" dirty="0"/>
              <a:t>Scabies Mites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123" y="1689443"/>
            <a:ext cx="7263456" cy="42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65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>
                <a:solidFill>
                  <a:srgbClr val="003366"/>
                </a:solidFill>
              </a:rPr>
              <a:t>Recognition </a:t>
            </a:r>
            <a:r>
              <a:rPr dirty="0">
                <a:solidFill>
                  <a:srgbClr val="003366"/>
                </a:solidFill>
              </a:rPr>
              <a:t>of Scabies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7406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Scabies is recognized by intense itching, especially at night, and the presence of burrows—thin, wavy, raised lines on the skin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dirty="0"/>
              <a:t>Commonly affected areas include hands, wrists, elbows, and waist. </a:t>
            </a:r>
            <a:endParaRPr lang="en-US" dirty="0"/>
          </a:p>
          <a:p>
            <a:endParaRPr lang="en-US" dirty="0"/>
          </a:p>
          <a:p>
            <a:r>
              <a:rPr dirty="0"/>
              <a:t>Diagnosis may involve skin scraping.</a:t>
            </a:r>
          </a:p>
        </p:txBody>
      </p:sp>
    </p:spTree>
    <p:extLst>
      <p:ext uri="{BB962C8B-B14F-4D97-AF65-F5344CB8AC3E}">
        <p14:creationId xmlns:p14="http://schemas.microsoft.com/office/powerpoint/2010/main" val="4130338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cab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4" y="266206"/>
            <a:ext cx="8443457" cy="64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9801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>
                <a:solidFill>
                  <a:srgbClr val="003366"/>
                </a:solidFill>
              </a:rPr>
              <a:t>Treatment </a:t>
            </a:r>
            <a:r>
              <a:rPr dirty="0">
                <a:solidFill>
                  <a:srgbClr val="003366"/>
                </a:solidFill>
              </a:rPr>
              <a:t>of Scabies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Treatment includes topical scabicides like permethrin 5% cream or oral ivermectin.</a:t>
            </a:r>
            <a:endParaRPr lang="en-US" dirty="0"/>
          </a:p>
          <a:p>
            <a:endParaRPr lang="en-US" dirty="0"/>
          </a:p>
          <a:p>
            <a:r>
              <a:rPr dirty="0"/>
              <a:t> All close contacts should be treated simultaneously. </a:t>
            </a:r>
            <a:endParaRPr lang="en-US" dirty="0"/>
          </a:p>
          <a:p>
            <a:endParaRPr lang="en-US" dirty="0"/>
          </a:p>
          <a:p>
            <a:r>
              <a:rPr dirty="0"/>
              <a:t>Itching may persist post-treatment due to allergic reactions.</a:t>
            </a:r>
          </a:p>
        </p:txBody>
      </p:sp>
    </p:spTree>
    <p:extLst>
      <p:ext uri="{BB962C8B-B14F-4D97-AF65-F5344CB8AC3E}">
        <p14:creationId xmlns:p14="http://schemas.microsoft.com/office/powerpoint/2010/main" val="3073215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>
                <a:solidFill>
                  <a:srgbClr val="003366"/>
                </a:solidFill>
              </a:rPr>
              <a:t>Control</a:t>
            </a:r>
            <a:endParaRPr dirty="0">
              <a:solidFill>
                <a:srgbClr val="0033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7684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Control measures involve treating affected individuals and their contacts, washing clothing and bedding in hot water, and maintaining personal hygiene.</a:t>
            </a:r>
            <a:endParaRPr lang="en-US" dirty="0"/>
          </a:p>
          <a:p>
            <a:endParaRPr lang="en-US"/>
          </a:p>
          <a:p>
            <a:r>
              <a:t> </a:t>
            </a:r>
            <a:r>
              <a:rPr dirty="0"/>
              <a:t>Outbreaks in institutions require prompt identification and coordinated response.</a:t>
            </a:r>
          </a:p>
        </p:txBody>
      </p:sp>
    </p:spTree>
    <p:extLst>
      <p:ext uri="{BB962C8B-B14F-4D97-AF65-F5344CB8AC3E}">
        <p14:creationId xmlns:p14="http://schemas.microsoft.com/office/powerpoint/2010/main" val="1018284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 Scabies burrows on the feet of an infant.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048" y="1600200"/>
            <a:ext cx="3847904" cy="51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91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Scabies burrows on the penis of an infested patient.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722" y="1600200"/>
            <a:ext cx="41036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7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003366"/>
                </a:solidFill>
              </a:rPr>
              <a:t>Pediculus </a:t>
            </a:r>
            <a:r>
              <a:rPr dirty="0" err="1">
                <a:solidFill>
                  <a:srgbClr val="003366"/>
                </a:solidFill>
              </a:rPr>
              <a:t>humanus</a:t>
            </a:r>
            <a:r>
              <a:rPr dirty="0">
                <a:solidFill>
                  <a:srgbClr val="003366"/>
                </a:solidFill>
              </a:rPr>
              <a:t> –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dirty="0"/>
              <a:t>Eggs (nits) are laid on clothing seams. Nymphs hatch in 6–10 days and undergo three molts to become adults.</a:t>
            </a:r>
            <a:endParaRPr lang="en-US" dirty="0"/>
          </a:p>
          <a:p>
            <a:endParaRPr lang="en-US" dirty="0"/>
          </a:p>
          <a:p>
            <a:r>
              <a:rPr dirty="0"/>
              <a:t> The entire cycle takes </a:t>
            </a:r>
            <a:r>
              <a:rPr dirty="0" smtClean="0"/>
              <a:t>around</a:t>
            </a:r>
            <a:endParaRPr lang="en-US" dirty="0" smtClean="0"/>
          </a:p>
          <a:p>
            <a:r>
              <a:rPr dirty="0" smtClean="0"/>
              <a:t> </a:t>
            </a:r>
            <a:r>
              <a:rPr dirty="0"/>
              <a:t>2–3 weeks.</a:t>
            </a:r>
            <a:endParaRPr lang="en-US" dirty="0"/>
          </a:p>
          <a:p>
            <a:endParaRPr lang="en-US" dirty="0"/>
          </a:p>
          <a:p>
            <a:r>
              <a:rPr dirty="0"/>
              <a:t> Lice survive only a few days without a host.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916" y="2743199"/>
            <a:ext cx="2175650" cy="276550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Scabies rash seen around the waist and thighs.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9762" y="2018468"/>
            <a:ext cx="53244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31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Skin rash on the axilla of a patient with scabies.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210" y="1600200"/>
            <a:ext cx="3998793" cy="502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1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35"/>
            <a:ext cx="8229600" cy="1143000"/>
          </a:xfrm>
        </p:spPr>
        <p:txBody>
          <a:bodyPr/>
          <a:lstStyle/>
          <a:p>
            <a:r>
              <a:rPr lang="en-US" dirty="0"/>
              <a:t>Nodular </a:t>
            </a:r>
            <a:r>
              <a:rPr lang="en-US" dirty="0" smtClean="0"/>
              <a:t>scabies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147" y="1283229"/>
            <a:ext cx="6824546" cy="4883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55947" y="425259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FF00"/>
                </a:solidFill>
                <a:latin typeface="Inter Var"/>
              </a:rPr>
              <a:t>Nodular scabies. Nodular lesions are seen in approximately 7% of patients with scabies. The lesions (5-8 mm in diameter) appear during active scabies infestation and can been seen weeks after a successful treatment.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466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Microscopic observations (eggs - adult parasites) in skin scrapings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scabies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78253"/>
            <a:ext cx="8229600" cy="508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7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000" dirty="0">
                <a:solidFill>
                  <a:srgbClr val="003366"/>
                </a:solidFill>
              </a:rPr>
              <a:t>Pediculus </a:t>
            </a:r>
            <a:r>
              <a:rPr sz="4000" dirty="0" err="1">
                <a:solidFill>
                  <a:srgbClr val="003366"/>
                </a:solidFill>
              </a:rPr>
              <a:t>humanus</a:t>
            </a:r>
            <a:r>
              <a:rPr sz="4000" dirty="0">
                <a:solidFill>
                  <a:srgbClr val="003366"/>
                </a:solidFill>
              </a:rPr>
              <a:t> – 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These lice transmit diseases such as epidemic typhus (Rickettsia prowazekii), trench fever (Bartonella </a:t>
            </a:r>
            <a:r>
              <a:rPr dirty="0" err="1"/>
              <a:t>quintana</a:t>
            </a:r>
            <a:r>
              <a:rPr dirty="0"/>
              <a:t>), and relapsing fever (Borrelia </a:t>
            </a:r>
            <a:r>
              <a:rPr dirty="0" err="1"/>
              <a:t>recurrentis</a:t>
            </a:r>
            <a:r>
              <a:rPr dirty="0"/>
              <a:t>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sz="2800" dirty="0"/>
              <a:t> Infestations are common </a:t>
            </a:r>
            <a:r>
              <a:rPr sz="2800" dirty="0" smtClean="0"/>
              <a:t>in</a:t>
            </a:r>
            <a:endParaRPr lang="en-US" sz="2800" dirty="0" smtClean="0"/>
          </a:p>
          <a:p>
            <a:pPr marL="0" indent="0">
              <a:buNone/>
            </a:pPr>
            <a:r>
              <a:rPr sz="2800" dirty="0" smtClean="0"/>
              <a:t> </a:t>
            </a:r>
            <a:r>
              <a:rPr sz="2800" dirty="0"/>
              <a:t>overcrowded, </a:t>
            </a:r>
            <a:r>
              <a:rPr sz="2800" dirty="0" smtClean="0"/>
              <a:t>unhygienic</a:t>
            </a:r>
            <a:endParaRPr lang="en-US" sz="2800" dirty="0" smtClean="0"/>
          </a:p>
          <a:p>
            <a:pPr marL="0" indent="0">
              <a:buNone/>
            </a:pPr>
            <a:r>
              <a:rPr sz="2800" dirty="0" smtClean="0"/>
              <a:t> </a:t>
            </a:r>
            <a:r>
              <a:rPr sz="2800" dirty="0"/>
              <a:t>environments.</a:t>
            </a:r>
          </a:p>
        </p:txBody>
      </p:sp>
      <p:pic>
        <p:nvPicPr>
          <p:cNvPr id="4" name="Picture 4" descr="p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312" y="3823190"/>
            <a:ext cx="3887362" cy="254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003366"/>
                </a:solidFill>
              </a:rPr>
              <a:t>Pediculus capitis –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7013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Head lice are similar in shape and size to body lice but adapted to live among scalp hair.</a:t>
            </a:r>
            <a:endParaRPr lang="en-US" dirty="0"/>
          </a:p>
          <a:p>
            <a:endParaRPr lang="en-US" dirty="0"/>
          </a:p>
          <a:p>
            <a:r>
              <a:rPr dirty="0"/>
              <a:t> They are smaller and have claws adapted to grasp hair shafts.</a:t>
            </a:r>
            <a:endParaRPr lang="en-US" dirty="0"/>
          </a:p>
          <a:p>
            <a:endParaRPr lang="en-US" dirty="0"/>
          </a:p>
          <a:p>
            <a:r>
              <a:rPr dirty="0"/>
              <a:t> They are pale grey and become reddish after feeding.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rgbClr val="003366"/>
                </a:solidFill>
              </a:rPr>
              <a:t>Pediculus capitis –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4941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Females lay eggs on hair shafts close to the scalp.</a:t>
            </a:r>
            <a:endParaRPr lang="en-US" dirty="0"/>
          </a:p>
          <a:p>
            <a:r>
              <a:rPr dirty="0"/>
              <a:t> Nymphs hatch in 7–10 days and develop into adults through three molts over 9–12 days.</a:t>
            </a:r>
            <a:endParaRPr lang="en-US" dirty="0"/>
          </a:p>
          <a:p>
            <a:r>
              <a:rPr dirty="0"/>
              <a:t>Adults live about 30 days, feeding frequently on blood.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66"/>
                </a:solidFill>
              </a:rPr>
              <a:t>Life Cycle</a:t>
            </a:r>
            <a:endParaRPr lang="en-US" dirty="0"/>
          </a:p>
        </p:txBody>
      </p:sp>
      <p:pic>
        <p:nvPicPr>
          <p:cNvPr id="4" name="Picture 4" descr="http://www.headlicetreatmentworld.com/wp-content/uploads/2011/05/nits_and_lice_life_cycle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05" y="1600200"/>
            <a:ext cx="6947210" cy="511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01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000" dirty="0">
                <a:solidFill>
                  <a:srgbClr val="003366"/>
                </a:solidFill>
              </a:rPr>
              <a:t>Pediculus capitis – 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3994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Head lice are not known to transmit diseases but can cause intense pruritus and secondary bacterial infections from scratching.</a:t>
            </a:r>
            <a:endParaRPr lang="en-US" dirty="0"/>
          </a:p>
          <a:p>
            <a:endParaRPr lang="en-US" dirty="0"/>
          </a:p>
          <a:p>
            <a:r>
              <a:rPr dirty="0"/>
              <a:t>Infestations are most common among school-aged children.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err="1">
                <a:solidFill>
                  <a:srgbClr val="003366"/>
                </a:solidFill>
              </a:rPr>
              <a:t>Pthirus</a:t>
            </a:r>
            <a:r>
              <a:rPr dirty="0">
                <a:solidFill>
                  <a:srgbClr val="003366"/>
                </a:solidFill>
              </a:rPr>
              <a:t> pubis –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4941"/>
            <a:ext cx="8229600" cy="4525963"/>
          </a:xfrm>
        </p:spPr>
        <p:txBody>
          <a:bodyPr>
            <a:normAutofit/>
          </a:bodyPr>
          <a:lstStyle/>
          <a:p>
            <a:r>
              <a:rPr dirty="0"/>
              <a:t>Pubic lice are smaller (1.1–1.8 mm), crab-shaped, with broad bodies and large claws adapted for coarse hair. </a:t>
            </a:r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dirty="0"/>
              <a:t>They are usually </a:t>
            </a:r>
            <a:r>
              <a:rPr dirty="0" smtClean="0"/>
              <a:t>found</a:t>
            </a:r>
            <a:endParaRPr lang="en-US" dirty="0" smtClean="0"/>
          </a:p>
          <a:p>
            <a:pPr marL="0" indent="0">
              <a:buNone/>
            </a:pPr>
            <a:r>
              <a:rPr dirty="0" smtClean="0"/>
              <a:t> </a:t>
            </a:r>
            <a:r>
              <a:rPr dirty="0"/>
              <a:t>in the pubic area but </a:t>
            </a:r>
            <a:endParaRPr lang="en-US" dirty="0" smtClean="0"/>
          </a:p>
          <a:p>
            <a:pPr marL="0" indent="0">
              <a:buNone/>
            </a:pPr>
            <a:r>
              <a:rPr dirty="0" smtClean="0"/>
              <a:t>can </a:t>
            </a:r>
            <a:r>
              <a:rPr dirty="0"/>
              <a:t>also infest other </a:t>
            </a:r>
            <a:endParaRPr lang="en-US" dirty="0" smtClean="0"/>
          </a:p>
          <a:p>
            <a:pPr marL="0" indent="0">
              <a:buNone/>
            </a:pPr>
            <a:r>
              <a:rPr dirty="0" smtClean="0"/>
              <a:t>hairy </a:t>
            </a:r>
            <a:r>
              <a:rPr dirty="0"/>
              <a:t>areas.</a:t>
            </a:r>
          </a:p>
        </p:txBody>
      </p:sp>
      <p:pic>
        <p:nvPicPr>
          <p:cNvPr id="4" name="Picture 5" descr="Pht1esic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013" y="4382543"/>
            <a:ext cx="3187216" cy="2198361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843</Words>
  <Application>Microsoft Office PowerPoint</Application>
  <PresentationFormat>On-screen Show (4:3)</PresentationFormat>
  <Paragraphs>118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Inter Var</vt:lpstr>
      <vt:lpstr>Office Theme</vt:lpstr>
      <vt:lpstr>Ectoparasitosis Sucking Lice (Anoplura)</vt:lpstr>
      <vt:lpstr>Pediculus humanus – Morphology</vt:lpstr>
      <vt:lpstr>Pediculus humanus – Life Cycle</vt:lpstr>
      <vt:lpstr>Pediculus humanus – Medical Importance</vt:lpstr>
      <vt:lpstr>Pediculus capitis – Morphology</vt:lpstr>
      <vt:lpstr>Pediculus capitis – Life Cycle</vt:lpstr>
      <vt:lpstr>Life Cycle</vt:lpstr>
      <vt:lpstr>Pediculus capitis – Medical Importance</vt:lpstr>
      <vt:lpstr>Pthirus pubis – Morphology</vt:lpstr>
      <vt:lpstr>Pthirus pubis – Life Cycle</vt:lpstr>
      <vt:lpstr>Pthirus pubis – Medical Importance</vt:lpstr>
      <vt:lpstr>Comparison of Treatments for Head Lice, Body Lice, and Pubic Lice</vt:lpstr>
      <vt:lpstr>Control</vt:lpstr>
      <vt:lpstr>PowerPoint Presentation</vt:lpstr>
      <vt:lpstr>PowerPoint Presentation</vt:lpstr>
      <vt:lpstr>PowerPoint Presentation</vt:lpstr>
      <vt:lpstr>PowerPoint Presentation</vt:lpstr>
      <vt:lpstr>Phthirus pubis </vt:lpstr>
      <vt:lpstr>Phthirus pubis on eyelash</vt:lpstr>
      <vt:lpstr>Scabies Mites (Sarcoptidae)</vt:lpstr>
      <vt:lpstr>18.1 External Morphology</vt:lpstr>
      <vt:lpstr>Life Cycle</vt:lpstr>
      <vt:lpstr>Life cycle of Scabies Mites </vt:lpstr>
      <vt:lpstr>Recognition of Scabies</vt:lpstr>
      <vt:lpstr>PowerPoint Presentation</vt:lpstr>
      <vt:lpstr>Treatment of Scabies</vt:lpstr>
      <vt:lpstr>Control</vt:lpstr>
      <vt:lpstr> Scabies burrows on the feet of an infant.</vt:lpstr>
      <vt:lpstr>Scabies burrows on the penis of an infested patient.</vt:lpstr>
      <vt:lpstr>Scabies rash seen around the waist and thighs.</vt:lpstr>
      <vt:lpstr>Skin rash on the axilla of a patient with scabies.</vt:lpstr>
      <vt:lpstr>Nodular scabies</vt:lpstr>
      <vt:lpstr>Microscopic observations (eggs - adult parasites) in skin scrapings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Sucking Lice (Anoplura)</dc:title>
  <dc:subject/>
  <dc:creator>Mohsen Najjari(Ph.D)</dc:creator>
  <cp:keywords/>
  <dc:description>generated using python-pptx</dc:description>
  <cp:lastModifiedBy>Mohsen Najjari(Ph.D)</cp:lastModifiedBy>
  <cp:revision>28</cp:revision>
  <dcterms:created xsi:type="dcterms:W3CDTF">2013-01-27T09:14:16Z</dcterms:created>
  <dcterms:modified xsi:type="dcterms:W3CDTF">2025-10-05T06:22:49Z</dcterms:modified>
  <cp:category/>
</cp:coreProperties>
</file>