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3" r:id="rId14"/>
    <p:sldId id="264" r:id="rId15"/>
    <p:sldId id="265" r:id="rId16"/>
    <p:sldId id="262" r:id="rId17"/>
    <p:sldId id="268" r:id="rId18"/>
    <p:sldId id="269" r:id="rId19"/>
    <p:sldId id="270" r:id="rId20"/>
    <p:sldId id="271" r:id="rId21"/>
    <p:sldId id="272" r:id="rId22"/>
    <p:sldId id="288" r:id="rId23"/>
    <p:sldId id="287" r:id="rId24"/>
    <p:sldId id="273" r:id="rId25"/>
    <p:sldId id="315" r:id="rId26"/>
    <p:sldId id="292" r:id="rId27"/>
    <p:sldId id="274" r:id="rId28"/>
    <p:sldId id="290" r:id="rId29"/>
    <p:sldId id="275" r:id="rId30"/>
    <p:sldId id="291" r:id="rId31"/>
    <p:sldId id="293" r:id="rId32"/>
    <p:sldId id="301" r:id="rId33"/>
    <p:sldId id="295" r:id="rId34"/>
    <p:sldId id="299" r:id="rId35"/>
    <p:sldId id="276" r:id="rId36"/>
    <p:sldId id="329" r:id="rId37"/>
    <p:sldId id="277" r:id="rId38"/>
    <p:sldId id="330" r:id="rId39"/>
    <p:sldId id="331" r:id="rId40"/>
    <p:sldId id="278" r:id="rId41"/>
    <p:sldId id="280" r:id="rId42"/>
    <p:sldId id="281" r:id="rId43"/>
    <p:sldId id="279" r:id="rId44"/>
    <p:sldId id="282" r:id="rId45"/>
    <p:sldId id="283" r:id="rId46"/>
    <p:sldId id="284" r:id="rId47"/>
    <p:sldId id="286" r:id="rId48"/>
    <p:sldId id="332" r:id="rId49"/>
    <p:sldId id="296" r:id="rId50"/>
    <p:sldId id="298" r:id="rId51"/>
    <p:sldId id="297" r:id="rId52"/>
    <p:sldId id="300" r:id="rId53"/>
    <p:sldId id="302" r:id="rId54"/>
    <p:sldId id="303" r:id="rId55"/>
    <p:sldId id="304" r:id="rId56"/>
    <p:sldId id="305" r:id="rId57"/>
    <p:sldId id="306" r:id="rId58"/>
    <p:sldId id="294" r:id="rId59"/>
    <p:sldId id="328" r:id="rId60"/>
    <p:sldId id="308" r:id="rId61"/>
    <p:sldId id="314" r:id="rId62"/>
    <p:sldId id="309" r:id="rId63"/>
    <p:sldId id="312" r:id="rId64"/>
    <p:sldId id="313" r:id="rId65"/>
    <p:sldId id="311" r:id="rId66"/>
    <p:sldId id="326" r:id="rId67"/>
    <p:sldId id="325" r:id="rId68"/>
    <p:sldId id="316" r:id="rId69"/>
    <p:sldId id="324" r:id="rId70"/>
    <p:sldId id="317" r:id="rId71"/>
    <p:sldId id="318" r:id="rId72"/>
    <p:sldId id="327" r:id="rId73"/>
    <p:sldId id="320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FA71-C007-4F08-B021-5E24C12D3D1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B5F0-C079-49AC-9473-D81765EAD91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FA71-C007-4F08-B021-5E24C12D3D1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B5F0-C079-49AC-9473-D81765EAD9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FA71-C007-4F08-B021-5E24C12D3D1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B5F0-C079-49AC-9473-D81765EAD9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59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70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17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83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9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97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18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3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FA71-C007-4F08-B021-5E24C12D3D1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B5F0-C079-49AC-9473-D81765EAD9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825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89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2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04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83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00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273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34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5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FA71-C007-4F08-B021-5E24C12D3D1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B5F0-C079-49AC-9473-D81765EAD91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69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121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49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60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63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38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56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6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79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FA71-C007-4F08-B021-5E24C12D3D1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B5F0-C079-49AC-9473-D81765EAD9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98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3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81794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472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30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99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225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416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297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4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FA71-C007-4F08-B021-5E24C12D3D1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B5F0-C079-49AC-9473-D81765EAD9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153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44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639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8856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760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985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218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241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498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2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FA71-C007-4F08-B021-5E24C12D3D1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B5F0-C079-49AC-9473-D81765EAD9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209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777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343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099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2339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94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741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659C214-7C60-4E6B-994F-113DB0B86093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090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6C5E6-06A5-4FA6-8480-6A21CD48E5FA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4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30D77A5-B36E-4C07-81C2-939F5D2C11B2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55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FA71-C007-4F08-B021-5E24C12D3D1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B5F0-C079-49AC-9473-D81765EAD91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9CC00-BEDA-40EC-9C4C-719CFA5F9EB7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373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8F9EF0-AA35-4798-B1B9-8BBFC955DCE7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569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D072-706D-4499-8528-28D44C37261A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289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9EAD16C-3298-4EC6-98A0-6FF1D9BCDA7B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192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6375F5F-10EA-485D-B7BA-0EF234EF50CF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3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base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7BE9F7D-4859-43CE-BA62-69634DABFC12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607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7073F-379F-407D-AC9D-76090B385B74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592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E42AD-2B8F-439C-8264-D55D36789D4D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947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E48FB-B069-4ED7-86F0-F3D965DBCC72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556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47B9A-6000-4F0F-A9A2-C26897717F19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1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FA71-C007-4F08-B021-5E24C12D3D1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B5F0-C079-49AC-9473-D81765EAD9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4ADD9-5564-41F4-AD3A-23E562C7D0BB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159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739DD-EDAD-498B-92DE-37380DA0ECA5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28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FA71-C007-4F08-B021-5E24C12D3D1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B5F0-C079-49AC-9473-D81765EAD91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35AFA71-C007-4F08-B021-5E24C12D3D1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0BEB5F0-C079-49AC-9473-D81765EAD91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rtl="1"/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rtl="1"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r" rtl="1"/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rtl="1"/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rtl="1"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4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rtl="1"/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rtl="1"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r" rtl="1"/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rtl="1"/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rtl="1"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4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rtl="1"/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rtl="1"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r" rtl="1"/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rtl="1"/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rtl="1"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rtl="1"/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rtl="1"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r" rtl="1"/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rtl="1"/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rtl="1"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8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rtl="1"/>
            <a:fld id="{5F966C5D-BDE5-479C-BCC4-1F8D72EE41B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rtl="1"/>
              <a:t>05/05/1447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r" rtl="1"/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rtl="1"/>
            <a:fld id="{78FCB182-5D85-4167-8A1C-D6EDA2FA15EC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rtl="1"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30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cs typeface="Arial" charset="0"/>
              </a:defRPr>
            </a:lvl1pPr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aramond" pitchFamily="18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Arial" charset="0"/>
              </a:defRPr>
            </a:lvl1pPr>
            <a:extLst/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aramond" pitchFamily="18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Arial" charset="0"/>
              </a:defRPr>
            </a:lvl1pPr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fld id="{0A471AC5-0105-4530-A1B6-22500F372A9E}" type="slidenum">
              <a:rPr lang="ar-SA">
                <a:solidFill>
                  <a:srgbClr val="E7DEC9">
                    <a:shade val="50000"/>
                    <a:satMod val="200000"/>
                  </a:srgbClr>
                </a:solidFill>
                <a:latin typeface="Garamond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aramond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5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Majalla UI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Majalla UI"/>
          <a:cs typeface="Majalla UI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Majalla UI"/>
          <a:cs typeface="Majalla UI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Majalla UI"/>
          <a:cs typeface="Majalla UI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Majalla UI"/>
          <a:cs typeface="Majalla UI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Majalla UI"/>
          <a:cs typeface="Majalla UI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Majalla UI"/>
          <a:cs typeface="Majalla UI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Majalla UI"/>
          <a:cs typeface="Majalla UI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Majalla UI"/>
          <a:cs typeface="Majalla UI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Majalla UI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Majalla UI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Majalla UI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Majalla UI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Majalla UI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219200"/>
            <a:ext cx="75438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Sexually Transmitted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Infections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3124200"/>
            <a:ext cx="7406640" cy="685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Dr.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Farsiani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6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920880" cy="5652665"/>
          </a:xfrm>
        </p:spPr>
      </p:pic>
    </p:spTree>
    <p:extLst>
      <p:ext uri="{BB962C8B-B14F-4D97-AF65-F5344CB8AC3E}">
        <p14:creationId xmlns:p14="http://schemas.microsoft.com/office/powerpoint/2010/main" val="83367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8496944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254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7920880" cy="6336704"/>
          </a:xfrm>
        </p:spPr>
      </p:pic>
    </p:spTree>
    <p:extLst>
      <p:ext uri="{BB962C8B-B14F-4D97-AF65-F5344CB8AC3E}">
        <p14:creationId xmlns:p14="http://schemas.microsoft.com/office/powerpoint/2010/main" val="13209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1" cy="6192688"/>
          </a:xfrm>
        </p:spPr>
      </p:pic>
    </p:spTree>
    <p:extLst>
      <p:ext uri="{BB962C8B-B14F-4D97-AF65-F5344CB8AC3E}">
        <p14:creationId xmlns:p14="http://schemas.microsoft.com/office/powerpoint/2010/main" val="73667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8208912" cy="6336703"/>
          </a:xfrm>
        </p:spPr>
      </p:pic>
    </p:spTree>
    <p:extLst>
      <p:ext uri="{BB962C8B-B14F-4D97-AF65-F5344CB8AC3E}">
        <p14:creationId xmlns:p14="http://schemas.microsoft.com/office/powerpoint/2010/main" val="161511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992888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376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66888" cy="563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Urethritis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239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553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Urethritis diagnosis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8095488" cy="4953000"/>
          </a:xfrm>
        </p:spPr>
        <p:txBody>
          <a:bodyPr/>
          <a:lstStyle/>
          <a:p>
            <a:pPr algn="l" rtl="0"/>
            <a:r>
              <a:rPr lang="en-US" dirty="0" smtClean="0"/>
              <a:t>Direct smear</a:t>
            </a:r>
          </a:p>
          <a:p>
            <a:pPr algn="l" rtl="0"/>
            <a:endParaRPr lang="en-US" dirty="0"/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Culture</a:t>
            </a:r>
          </a:p>
          <a:p>
            <a:pPr marL="82296" indent="0" algn="l" rtl="0">
              <a:buNone/>
            </a:pPr>
            <a:endParaRPr lang="en-US" dirty="0" smtClean="0"/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Nucleic acid amplification </a:t>
            </a:r>
            <a:r>
              <a:rPr lang="en-US" dirty="0"/>
              <a:t>tests (NAATs)</a:t>
            </a:r>
          </a:p>
        </p:txBody>
      </p:sp>
    </p:spTree>
    <p:extLst>
      <p:ext uri="{BB962C8B-B14F-4D97-AF65-F5344CB8AC3E}">
        <p14:creationId xmlns:p14="http://schemas.microsoft.com/office/powerpoint/2010/main" val="4136125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Urethritis</a:t>
            </a: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1"/>
            <a:ext cx="8106866" cy="4933947"/>
          </a:xfrm>
        </p:spPr>
      </p:pic>
    </p:spTree>
    <p:extLst>
      <p:ext uri="{BB962C8B-B14F-4D97-AF65-F5344CB8AC3E}">
        <p14:creationId xmlns:p14="http://schemas.microsoft.com/office/powerpoint/2010/main" val="381873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Dacron </a:t>
            </a:r>
            <a:r>
              <a:rPr lang="en-US" dirty="0">
                <a:solidFill>
                  <a:srgbClr val="FF0000"/>
                </a:solidFill>
              </a:rPr>
              <a:t>swab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219200"/>
            <a:ext cx="419434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26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Sexually Transmitted Diseases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1600"/>
            <a:ext cx="878497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403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458200" cy="61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930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796233" cy="5843736"/>
          </a:xfrm>
        </p:spPr>
      </p:pic>
    </p:spTree>
    <p:extLst>
      <p:ext uri="{BB962C8B-B14F-4D97-AF65-F5344CB8AC3E}">
        <p14:creationId xmlns:p14="http://schemas.microsoft.com/office/powerpoint/2010/main" val="167419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45185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653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424936" cy="6264696"/>
          </a:xfrm>
        </p:spPr>
      </p:pic>
    </p:spTree>
    <p:extLst>
      <p:ext uri="{BB962C8B-B14F-4D97-AF65-F5344CB8AC3E}">
        <p14:creationId xmlns:p14="http://schemas.microsoft.com/office/powerpoint/2010/main" val="366032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Non </a:t>
            </a:r>
            <a:r>
              <a:rPr lang="en-US" dirty="0" err="1">
                <a:solidFill>
                  <a:srgbClr val="FF0000"/>
                </a:solidFill>
              </a:rPr>
              <a:t>gonococcal</a:t>
            </a:r>
            <a:r>
              <a:rPr lang="en-US" dirty="0">
                <a:solidFill>
                  <a:srgbClr val="FF0000"/>
                </a:solidFill>
              </a:rPr>
              <a:t> urethritis</a:t>
            </a: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53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067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37565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387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3058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70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Genital ulcer disease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5534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454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868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326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8208912" cy="5256584"/>
          </a:xfrm>
        </p:spPr>
      </p:pic>
    </p:spTree>
    <p:extLst>
      <p:ext uri="{BB962C8B-B14F-4D97-AF65-F5344CB8AC3E}">
        <p14:creationId xmlns:p14="http://schemas.microsoft.com/office/powerpoint/2010/main" val="3098797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8136904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846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Darkfield</a:t>
            </a:r>
            <a:r>
              <a:rPr lang="en-US" dirty="0" smtClean="0"/>
              <a:t> microscopy</a:t>
            </a:r>
          </a:p>
          <a:p>
            <a:pPr marL="82550" indent="0">
              <a:buNone/>
            </a:pPr>
            <a:endParaRPr lang="en-US" dirty="0" smtClean="0"/>
          </a:p>
          <a:p>
            <a:r>
              <a:rPr lang="en-US" dirty="0"/>
              <a:t>Direct fluorescent antibody test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Nucleic acid amplification </a:t>
            </a:r>
            <a:r>
              <a:rPr lang="en-US" dirty="0" smtClean="0"/>
              <a:t>tests</a:t>
            </a:r>
          </a:p>
          <a:p>
            <a:endParaRPr lang="en-US" dirty="0"/>
          </a:p>
          <a:p>
            <a:r>
              <a:rPr lang="en-US" dirty="0"/>
              <a:t> Serologic tests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10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7" y="274638"/>
            <a:ext cx="8394810" cy="63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59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22959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010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73914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934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1747" name="Content Placeholder 3" descr="diagnosis-of-sexually-transmitted-infectionsbacterial-basics-24-6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214313"/>
            <a:ext cx="8143875" cy="6286500"/>
          </a:xfrm>
        </p:spPr>
      </p:pic>
    </p:spTree>
    <p:extLst>
      <p:ext uri="{BB962C8B-B14F-4D97-AF65-F5344CB8AC3E}">
        <p14:creationId xmlns:p14="http://schemas.microsoft.com/office/powerpoint/2010/main" val="1537404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6765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Venereal Disease Research Laboratory test (VDRL)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100" y="1879521"/>
            <a:ext cx="7499350" cy="393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11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16632"/>
            <a:ext cx="806489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34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7470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RPR test</a:t>
            </a: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196975"/>
            <a:ext cx="7107237" cy="5472113"/>
          </a:xfrm>
        </p:spPr>
      </p:pic>
    </p:spTree>
    <p:extLst>
      <p:ext uri="{BB962C8B-B14F-4D97-AF65-F5344CB8AC3E}">
        <p14:creationId xmlns:p14="http://schemas.microsoft.com/office/powerpoint/2010/main" val="1881965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280920" cy="5040560"/>
          </a:xfrm>
        </p:spPr>
      </p:pic>
    </p:spTree>
    <p:extLst>
      <p:ext uri="{BB962C8B-B14F-4D97-AF65-F5344CB8AC3E}">
        <p14:creationId xmlns:p14="http://schemas.microsoft.com/office/powerpoint/2010/main" val="4361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93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8136904" cy="6264696"/>
          </a:xfrm>
        </p:spPr>
      </p:pic>
    </p:spTree>
    <p:extLst>
      <p:ext uri="{BB962C8B-B14F-4D97-AF65-F5344CB8AC3E}">
        <p14:creationId xmlns:p14="http://schemas.microsoft.com/office/powerpoint/2010/main" val="37790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7344816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8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0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001000" cy="635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79145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Chancroid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ulcer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543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4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82000" cy="61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903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8153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790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82000" cy="624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182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Genital herpes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4343400" cy="380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39052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1431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4227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78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54186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51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2656"/>
            <a:ext cx="8712968" cy="62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45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94385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Tzanck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smear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7620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8316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553450" cy="49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7870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 err="1" smtClean="0">
                <a:solidFill>
                  <a:srgbClr val="FF0000"/>
                </a:solidFill>
              </a:rPr>
              <a:t>Lymphogranuloma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venereum</a:t>
            </a:r>
            <a:r>
              <a:rPr lang="fa-IR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(LGV)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676400"/>
            <a:ext cx="46355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628764"/>
            <a:ext cx="3657600" cy="445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09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019288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Diagnosis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305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4899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76200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941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63828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Diagnosis </a:t>
            </a:r>
            <a:r>
              <a:rPr lang="en-US" dirty="0">
                <a:solidFill>
                  <a:srgbClr val="FF0000"/>
                </a:solidFill>
              </a:rPr>
              <a:t>of papillomaviruses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6324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7206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63828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Klebsiella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granulomatis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295400"/>
            <a:ext cx="7543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6328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4940300" cy="426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3829050" cy="419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825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458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2949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7086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62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35292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2087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262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6358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Rapid tests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ELISA</a:t>
            </a:r>
          </a:p>
          <a:p>
            <a:pPr marL="82296" indent="0" algn="l" rtl="0">
              <a:buNone/>
            </a:pPr>
            <a:endParaRPr lang="en-US" dirty="0" smtClean="0"/>
          </a:p>
          <a:p>
            <a:pPr algn="l" rtl="0"/>
            <a:r>
              <a:rPr lang="en-US" dirty="0" smtClean="0"/>
              <a:t>Western blot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NAAT (molecular methods)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55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533400"/>
            <a:ext cx="7467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1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553450" cy="511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69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100" y="1505303"/>
            <a:ext cx="7499350" cy="468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905000"/>
            <a:ext cx="84010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2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7315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2442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6688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Western blot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00200"/>
            <a:ext cx="853439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02" y="0"/>
            <a:ext cx="789297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56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208912" cy="5346154"/>
          </a:xfrm>
        </p:spPr>
      </p:pic>
    </p:spTree>
    <p:extLst>
      <p:ext uri="{BB962C8B-B14F-4D97-AF65-F5344CB8AC3E}">
        <p14:creationId xmlns:p14="http://schemas.microsoft.com/office/powerpoint/2010/main" val="14387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280920" cy="6336704"/>
          </a:xfrm>
        </p:spPr>
      </p:pic>
    </p:spTree>
    <p:extLst>
      <p:ext uri="{BB962C8B-B14F-4D97-AF65-F5344CB8AC3E}">
        <p14:creationId xmlns:p14="http://schemas.microsoft.com/office/powerpoint/2010/main" val="36525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583</TotalTime>
  <Words>89</Words>
  <Application>Microsoft Office PowerPoint</Application>
  <PresentationFormat>On-screen Show (4:3)</PresentationFormat>
  <Paragraphs>41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Solstice</vt:lpstr>
      <vt:lpstr>1_Solstice</vt:lpstr>
      <vt:lpstr>2_Solstice</vt:lpstr>
      <vt:lpstr>3_Solstice</vt:lpstr>
      <vt:lpstr>4_Solstice</vt:lpstr>
      <vt:lpstr>5_Solstice</vt:lpstr>
      <vt:lpstr>8_Solstice</vt:lpstr>
      <vt:lpstr>Sexually Transmitted Infections</vt:lpstr>
      <vt:lpstr>Sexually Transmitted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Urethritis</vt:lpstr>
      <vt:lpstr> Urethritis diagnosis</vt:lpstr>
      <vt:lpstr>Urethritis</vt:lpstr>
      <vt:lpstr>Dacron swab</vt:lpstr>
      <vt:lpstr>PowerPoint Presentation</vt:lpstr>
      <vt:lpstr>PowerPoint Presentation</vt:lpstr>
      <vt:lpstr>PowerPoint Presentation</vt:lpstr>
      <vt:lpstr>PowerPoint Presentation</vt:lpstr>
      <vt:lpstr>Non gonococcal urethritis</vt:lpstr>
      <vt:lpstr>PowerPoint Presentation</vt:lpstr>
      <vt:lpstr>PowerPoint Presentation</vt:lpstr>
      <vt:lpstr>Genital ulcer disease</vt:lpstr>
      <vt:lpstr>PowerPoint Presentation</vt:lpstr>
      <vt:lpstr>PowerPoint Presentation</vt:lpstr>
      <vt:lpstr>Diagnosis</vt:lpstr>
      <vt:lpstr>PowerPoint Presentation</vt:lpstr>
      <vt:lpstr>PowerPoint Presentation</vt:lpstr>
      <vt:lpstr>PowerPoint Presentation</vt:lpstr>
      <vt:lpstr>PowerPoint Presentation</vt:lpstr>
      <vt:lpstr>Venereal Disease Research Laboratory test (VDRL)</vt:lpstr>
      <vt:lpstr>PowerPoint Presentation</vt:lpstr>
      <vt:lpstr>RPR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Chancroid ulcer</vt:lpstr>
      <vt:lpstr>PowerPoint Presentation</vt:lpstr>
      <vt:lpstr>PowerPoint Presentation</vt:lpstr>
      <vt:lpstr>PowerPoint Presentation</vt:lpstr>
      <vt:lpstr>Genital herpes</vt:lpstr>
      <vt:lpstr>PowerPoint Presentation</vt:lpstr>
      <vt:lpstr>PowerPoint Presentation</vt:lpstr>
      <vt:lpstr> Tzanck smear</vt:lpstr>
      <vt:lpstr>PowerPoint Presentation</vt:lpstr>
      <vt:lpstr>Lymphogranuloma venereum  (LGV)</vt:lpstr>
      <vt:lpstr>Diagnosis </vt:lpstr>
      <vt:lpstr>PowerPoint Presentation</vt:lpstr>
      <vt:lpstr>Diagnosis of papillomaviruses</vt:lpstr>
      <vt:lpstr> Klebsiella granulomatis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Western blot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Sexually Transmitted Diseases</dc:title>
  <dc:creator>Hadi</dc:creator>
  <cp:lastModifiedBy>Hadi</cp:lastModifiedBy>
  <cp:revision>37</cp:revision>
  <dcterms:created xsi:type="dcterms:W3CDTF">2025-09-26T21:00:53Z</dcterms:created>
  <dcterms:modified xsi:type="dcterms:W3CDTF">2025-10-25T21:55:25Z</dcterms:modified>
</cp:coreProperties>
</file>