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2" r:id="rId2"/>
    <p:sldId id="298" r:id="rId3"/>
    <p:sldId id="295" r:id="rId4"/>
    <p:sldId id="264" r:id="rId5"/>
    <p:sldId id="299" r:id="rId6"/>
    <p:sldId id="300" r:id="rId7"/>
    <p:sldId id="301" r:id="rId8"/>
    <p:sldId id="302" r:id="rId9"/>
    <p:sldId id="303" r:id="rId10"/>
    <p:sldId id="29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155C"/>
    <a:srgbClr val="093343"/>
    <a:srgbClr val="CFAC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62" autoAdjust="0"/>
    <p:restoredTop sz="94630" autoAdjust="0"/>
  </p:normalViewPr>
  <p:slideViewPr>
    <p:cSldViewPr snapToGrid="0">
      <p:cViewPr varScale="1">
        <p:scale>
          <a:sx n="67" d="100"/>
          <a:sy n="67" d="100"/>
        </p:scale>
        <p:origin x="96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4434-ED54-4C15-AFBB-910CD7E7F25B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C81516-A508-4CAB-9A5E-B4EDDDE0B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885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BF6B-E87A-4FD4-8AF3-1761C461792A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5734C-D255-4CEA-8A91-5118BFB0E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808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BF6B-E87A-4FD4-8AF3-1761C461792A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5734C-D255-4CEA-8A91-5118BFB0E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830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BF6B-E87A-4FD4-8AF3-1761C461792A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5734C-D255-4CEA-8A91-5118BFB0E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581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BF6B-E87A-4FD4-8AF3-1761C461792A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5734C-D255-4CEA-8A91-5118BFB0E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776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BF6B-E87A-4FD4-8AF3-1761C461792A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5734C-D255-4CEA-8A91-5118BFB0E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428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BF6B-E87A-4FD4-8AF3-1761C461792A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5734C-D255-4CEA-8A91-5118BFB0E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670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BF6B-E87A-4FD4-8AF3-1761C461792A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5734C-D255-4CEA-8A91-5118BFB0E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9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BF6B-E87A-4FD4-8AF3-1761C461792A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5734C-D255-4CEA-8A91-5118BFB0E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728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BF6B-E87A-4FD4-8AF3-1761C461792A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5734C-D255-4CEA-8A91-5118BFB0E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875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BF6B-E87A-4FD4-8AF3-1761C461792A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5734C-D255-4CEA-8A91-5118BFB0E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772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BF6B-E87A-4FD4-8AF3-1761C461792A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5734C-D255-4CEA-8A91-5118BFB0E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589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D9BF6B-E87A-4FD4-8AF3-1761C461792A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15734C-D255-4CEA-8A91-5118BFB0E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122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63" t="12351" b="10062"/>
          <a:stretch/>
        </p:blipFill>
        <p:spPr>
          <a:xfrm>
            <a:off x="38100" y="-19050"/>
            <a:ext cx="12153900" cy="68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6916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33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0" b="65417"/>
          <a:stretch/>
        </p:blipFill>
        <p:spPr>
          <a:xfrm>
            <a:off x="0" y="14285"/>
            <a:ext cx="12192000" cy="539052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257801" y="4296813"/>
            <a:ext cx="641235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6600" b="1" dirty="0" smtClean="0">
                <a:solidFill>
                  <a:schemeClr val="bg1"/>
                </a:solidFill>
                <a:cs typeface="B Titr" panose="00000700000000000000" pitchFamily="2" charset="-78"/>
              </a:rPr>
              <a:t>با سپاس از توجه شما</a:t>
            </a:r>
            <a:endParaRPr lang="en-US" sz="6600" b="1" i="0" dirty="0">
              <a:solidFill>
                <a:schemeClr val="bg1"/>
              </a:solidFill>
              <a:effectLst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0300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15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0" b="65417"/>
          <a:stretch/>
        </p:blipFill>
        <p:spPr>
          <a:xfrm>
            <a:off x="0" y="14285"/>
            <a:ext cx="12192000" cy="539052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464120" y="3626722"/>
            <a:ext cx="4984656" cy="912590"/>
          </a:xfrm>
          <a:prstGeom prst="rect">
            <a:avLst/>
          </a:prstGeom>
          <a:solidFill>
            <a:schemeClr val="accent1">
              <a:lumMod val="40000"/>
              <a:lumOff val="6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000" dirty="0">
                <a:solidFill>
                  <a:schemeClr val="tx2">
                    <a:lumMod val="50000"/>
                  </a:schemeClr>
                </a:solidFill>
                <a:latin typeface="Bebas Neue" panose="020B0606020202050201" pitchFamily="34" charset="0"/>
                <a:cs typeface="B Titr" panose="00000700000000000000" pitchFamily="2" charset="-78"/>
              </a:rPr>
              <a:t>عنوان پروژه</a:t>
            </a:r>
            <a:endParaRPr lang="en-US" sz="4000" dirty="0">
              <a:solidFill>
                <a:schemeClr val="tx2">
                  <a:lumMod val="50000"/>
                </a:schemeClr>
              </a:solidFill>
              <a:latin typeface="Bebas Neue" panose="020B0606020202050201" pitchFamily="34" charset="0"/>
              <a:cs typeface="B Titr" panose="00000700000000000000" pitchFamily="2" charset="-78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242743" y="4766622"/>
            <a:ext cx="54274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3200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نام بیمارستان/مرکز درمانی</a:t>
            </a:r>
            <a:endParaRPr lang="en-US" sz="3200" b="1" i="0" dirty="0">
              <a:solidFill>
                <a:schemeClr val="bg1"/>
              </a:solidFill>
              <a:effectLst/>
              <a:cs typeface="B Nazanin" panose="00000400000000000000" pitchFamily="2" charset="-78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242743" y="5490537"/>
            <a:ext cx="5427411" cy="461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2400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نام مجری/ایده‌پرداز</a:t>
            </a:r>
            <a:endParaRPr lang="en-US" sz="2400" b="1" i="0" dirty="0">
              <a:solidFill>
                <a:schemeClr val="bg1"/>
              </a:solidFill>
              <a:effectLst/>
              <a:cs typeface="B Nazanin" panose="00000400000000000000" pitchFamily="2" charset="-78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242743" y="6088414"/>
            <a:ext cx="5427411" cy="461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2400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سمت مجری/ایده‌پرداز</a:t>
            </a:r>
            <a:endParaRPr lang="en-US" sz="2400" b="1" i="0" dirty="0">
              <a:solidFill>
                <a:schemeClr val="bg1"/>
              </a:solidFill>
              <a:effectLst/>
              <a:cs typeface="B Nazanin" panose="00000400000000000000" pitchFamily="2" charset="-78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2576894" y="5020306"/>
            <a:ext cx="1088955" cy="1088955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cs typeface="B Nazanin" panose="00000400000000000000" pitchFamily="2" charset="-78"/>
              </a:rPr>
              <a:t>آرم دانشگاه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4156876" y="5020305"/>
            <a:ext cx="1088955" cy="1088955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400" dirty="0" smtClean="0">
                <a:cs typeface="B Nazanin" panose="00000400000000000000" pitchFamily="2" charset="-78"/>
              </a:rPr>
              <a:t>آرم بیمارستان مرکز</a:t>
            </a:r>
            <a:endParaRPr lang="en-US" sz="14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77412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56" b="3001"/>
          <a:stretch/>
        </p:blipFill>
        <p:spPr>
          <a:xfrm>
            <a:off x="0" y="-43544"/>
            <a:ext cx="12192000" cy="687977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856343" y="508000"/>
            <a:ext cx="9713685" cy="912590"/>
          </a:xfrm>
          <a:prstGeom prst="rect">
            <a:avLst/>
          </a:prstGeom>
          <a:solidFill>
            <a:schemeClr val="accent1">
              <a:lumMod val="40000"/>
              <a:lumOff val="6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4000" dirty="0" smtClean="0">
                <a:solidFill>
                  <a:srgbClr val="15155C"/>
                </a:solidFill>
                <a:cs typeface="B Titr" panose="00000700000000000000" pitchFamily="2" charset="-78"/>
              </a:rPr>
              <a:t>ویژگی‌های شاخص/ برجسته بیمارستان یا مرکز </a:t>
            </a:r>
            <a:endParaRPr lang="en-US" sz="4000" dirty="0">
              <a:solidFill>
                <a:srgbClr val="15155C"/>
              </a:solidFill>
              <a:cs typeface="B Titr" panose="00000700000000000000" pitchFamily="2" charset="-78"/>
            </a:endParaRPr>
          </a:p>
        </p:txBody>
      </p:sp>
      <p:grpSp>
        <p:nvGrpSpPr>
          <p:cNvPr id="10" name="Group 41"/>
          <p:cNvGrpSpPr>
            <a:grpSpLocks/>
          </p:cNvGrpSpPr>
          <p:nvPr/>
        </p:nvGrpSpPr>
        <p:grpSpPr bwMode="auto">
          <a:xfrm>
            <a:off x="1042987" y="2333625"/>
            <a:ext cx="4724400" cy="685800"/>
            <a:chOff x="1296" y="1824"/>
            <a:chExt cx="2976" cy="432"/>
          </a:xfrm>
        </p:grpSpPr>
        <p:sp>
          <p:nvSpPr>
            <p:cNvPr id="12" name="AutoShape 42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AutoShape 43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accent2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Text Box 44"/>
            <p:cNvSpPr txBox="1">
              <a:spLocks noChangeArrowheads="1"/>
            </p:cNvSpPr>
            <p:nvPr/>
          </p:nvSpPr>
          <p:spPr bwMode="gray">
            <a:xfrm>
              <a:off x="1680" y="1934"/>
              <a:ext cx="216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altLang="en-US" b="1" dirty="0">
                  <a:solidFill>
                    <a:schemeClr val="bg1"/>
                  </a:solidFill>
                </a:rPr>
                <a:t>Click to add Title</a:t>
              </a:r>
            </a:p>
          </p:txBody>
        </p:sp>
        <p:sp>
          <p:nvSpPr>
            <p:cNvPr id="15" name="Text Box 45"/>
            <p:cNvSpPr txBox="1">
              <a:spLocks noChangeArrowheads="1"/>
            </p:cNvSpPr>
            <p:nvPr/>
          </p:nvSpPr>
          <p:spPr bwMode="gray">
            <a:xfrm>
              <a:off x="1393" y="1886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en-US" sz="2400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16" name="Group 46"/>
          <p:cNvGrpSpPr>
            <a:grpSpLocks/>
          </p:cNvGrpSpPr>
          <p:nvPr/>
        </p:nvGrpSpPr>
        <p:grpSpPr bwMode="auto">
          <a:xfrm>
            <a:off x="1042987" y="3171825"/>
            <a:ext cx="4724400" cy="685800"/>
            <a:chOff x="1296" y="1824"/>
            <a:chExt cx="2976" cy="432"/>
          </a:xfrm>
        </p:grpSpPr>
        <p:sp>
          <p:nvSpPr>
            <p:cNvPr id="17" name="AutoShape 47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AutoShape 48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accent1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Text Box 49"/>
            <p:cNvSpPr txBox="1">
              <a:spLocks noChangeArrowheads="1"/>
            </p:cNvSpPr>
            <p:nvPr/>
          </p:nvSpPr>
          <p:spPr bwMode="gray">
            <a:xfrm>
              <a:off x="1680" y="1934"/>
              <a:ext cx="216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altLang="en-US" b="1">
                  <a:solidFill>
                    <a:schemeClr val="bg1"/>
                  </a:solidFill>
                </a:rPr>
                <a:t>Click to add Title</a:t>
              </a:r>
            </a:p>
          </p:txBody>
        </p:sp>
        <p:sp>
          <p:nvSpPr>
            <p:cNvPr id="20" name="Text Box 50"/>
            <p:cNvSpPr txBox="1">
              <a:spLocks noChangeArrowheads="1"/>
            </p:cNvSpPr>
            <p:nvPr/>
          </p:nvSpPr>
          <p:spPr bwMode="gray">
            <a:xfrm>
              <a:off x="1393" y="1886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en-US" sz="2400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21" name="Group 51"/>
          <p:cNvGrpSpPr>
            <a:grpSpLocks/>
          </p:cNvGrpSpPr>
          <p:nvPr/>
        </p:nvGrpSpPr>
        <p:grpSpPr bwMode="auto">
          <a:xfrm>
            <a:off x="1042987" y="4010025"/>
            <a:ext cx="4724400" cy="685800"/>
            <a:chOff x="1296" y="1824"/>
            <a:chExt cx="2976" cy="432"/>
          </a:xfrm>
        </p:grpSpPr>
        <p:sp>
          <p:nvSpPr>
            <p:cNvPr id="22" name="AutoShape 52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solidFill>
              <a:schemeClr val="hlink"/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AutoShape 53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hlink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Text Box 54"/>
            <p:cNvSpPr txBox="1">
              <a:spLocks noChangeArrowheads="1"/>
            </p:cNvSpPr>
            <p:nvPr/>
          </p:nvSpPr>
          <p:spPr bwMode="gray">
            <a:xfrm>
              <a:off x="1680" y="1934"/>
              <a:ext cx="216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altLang="en-US" b="1">
                  <a:solidFill>
                    <a:schemeClr val="bg1"/>
                  </a:solidFill>
                </a:rPr>
                <a:t>Click to add Title</a:t>
              </a:r>
            </a:p>
          </p:txBody>
        </p:sp>
        <p:sp>
          <p:nvSpPr>
            <p:cNvPr id="25" name="Text Box 55"/>
            <p:cNvSpPr txBox="1">
              <a:spLocks noChangeArrowheads="1"/>
            </p:cNvSpPr>
            <p:nvPr/>
          </p:nvSpPr>
          <p:spPr bwMode="gray">
            <a:xfrm>
              <a:off x="1393" y="1886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en-US" sz="2400">
                  <a:solidFill>
                    <a:schemeClr val="bg1"/>
                  </a:solidFill>
                </a:rPr>
                <a:t>3</a:t>
              </a:r>
            </a:p>
          </p:txBody>
        </p:sp>
      </p:grpSp>
      <p:grpSp>
        <p:nvGrpSpPr>
          <p:cNvPr id="26" name="Group 56"/>
          <p:cNvGrpSpPr>
            <a:grpSpLocks/>
          </p:cNvGrpSpPr>
          <p:nvPr/>
        </p:nvGrpSpPr>
        <p:grpSpPr bwMode="auto">
          <a:xfrm>
            <a:off x="1042987" y="4924425"/>
            <a:ext cx="4724400" cy="685800"/>
            <a:chOff x="1296" y="1824"/>
            <a:chExt cx="2976" cy="432"/>
          </a:xfrm>
        </p:grpSpPr>
        <p:sp>
          <p:nvSpPr>
            <p:cNvPr id="27" name="AutoShape 57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AutoShape 58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folHlink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Text Box 59"/>
            <p:cNvSpPr txBox="1">
              <a:spLocks noChangeArrowheads="1"/>
            </p:cNvSpPr>
            <p:nvPr/>
          </p:nvSpPr>
          <p:spPr bwMode="gray">
            <a:xfrm>
              <a:off x="1680" y="1934"/>
              <a:ext cx="216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folHlink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altLang="en-US" b="1">
                  <a:solidFill>
                    <a:schemeClr val="bg1"/>
                  </a:solidFill>
                </a:rPr>
                <a:t>Click to add Title</a:t>
              </a:r>
            </a:p>
          </p:txBody>
        </p:sp>
        <p:sp>
          <p:nvSpPr>
            <p:cNvPr id="36" name="Text Box 60"/>
            <p:cNvSpPr txBox="1">
              <a:spLocks noChangeArrowheads="1"/>
            </p:cNvSpPr>
            <p:nvPr/>
          </p:nvSpPr>
          <p:spPr bwMode="gray">
            <a:xfrm>
              <a:off x="1393" y="1886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folHlink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en-US" sz="2400">
                  <a:solidFill>
                    <a:schemeClr val="bg1"/>
                  </a:solidFill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4936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15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56" b="3001"/>
          <a:stretch/>
        </p:blipFill>
        <p:spPr>
          <a:xfrm>
            <a:off x="0" y="-21773"/>
            <a:ext cx="12192000" cy="6879773"/>
          </a:xfrm>
          <a:prstGeom prst="rect">
            <a:avLst/>
          </a:prstGeom>
        </p:spPr>
      </p:pic>
      <p:sp>
        <p:nvSpPr>
          <p:cNvPr id="46" name="Rectangle 45"/>
          <p:cNvSpPr/>
          <p:nvPr/>
        </p:nvSpPr>
        <p:spPr>
          <a:xfrm>
            <a:off x="856343" y="508000"/>
            <a:ext cx="9713685" cy="912590"/>
          </a:xfrm>
          <a:prstGeom prst="rect">
            <a:avLst/>
          </a:prstGeom>
          <a:solidFill>
            <a:schemeClr val="accent1">
              <a:lumMod val="40000"/>
              <a:lumOff val="6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4000" dirty="0">
                <a:solidFill>
                  <a:srgbClr val="15155C"/>
                </a:solidFill>
                <a:cs typeface="B Titr" panose="00000700000000000000" pitchFamily="2" charset="-78"/>
              </a:rPr>
              <a:t>مشخصات نماینده تیم اجرایی پروژه</a:t>
            </a:r>
            <a:endParaRPr lang="en-US" sz="4000" dirty="0">
              <a:solidFill>
                <a:srgbClr val="15155C"/>
              </a:solidFill>
              <a:cs typeface="B Titr" panose="00000700000000000000" pitchFamily="2" charset="-78"/>
            </a:endParaRPr>
          </a:p>
        </p:txBody>
      </p:sp>
      <p:sp>
        <p:nvSpPr>
          <p:cNvPr id="47" name="Rectangle 3"/>
          <p:cNvSpPr>
            <a:spLocks noGrp="1" noChangeArrowheads="1"/>
          </p:cNvSpPr>
          <p:nvPr>
            <p:ph idx="1"/>
          </p:nvPr>
        </p:nvSpPr>
        <p:spPr>
          <a:xfrm>
            <a:off x="2143125" y="2128838"/>
            <a:ext cx="7824788" cy="4116388"/>
          </a:xfrm>
        </p:spPr>
        <p:txBody>
          <a:bodyPr/>
          <a:lstStyle/>
          <a:p>
            <a:pPr algn="r" rtl="1">
              <a:buFont typeface="Wingdings" panose="05000000000000000000" pitchFamily="2" charset="2"/>
              <a:buChar char="q"/>
            </a:pPr>
            <a:r>
              <a:rPr lang="fa-IR" dirty="0">
                <a:solidFill>
                  <a:schemeClr val="bg1"/>
                </a:solidFill>
                <a:cs typeface="B Titr" panose="00000700000000000000" pitchFamily="2" charset="-78"/>
              </a:rPr>
              <a:t>نام و نام خانوادگي:                                 </a:t>
            </a:r>
            <a:endParaRPr lang="en-US" dirty="0" smtClean="0">
              <a:solidFill>
                <a:schemeClr val="bg1"/>
              </a:solidFill>
              <a:cs typeface="B Titr" panose="00000700000000000000" pitchFamily="2" charset="-78"/>
            </a:endParaRPr>
          </a:p>
          <a:p>
            <a:pPr algn="r" rtl="1">
              <a:buFont typeface="Wingdings" panose="05000000000000000000" pitchFamily="2" charset="2"/>
              <a:buChar char="q"/>
            </a:pPr>
            <a:r>
              <a:rPr lang="fa-IR" dirty="0" smtClean="0">
                <a:solidFill>
                  <a:schemeClr val="bg1"/>
                </a:solidFill>
                <a:cs typeface="B Titr" panose="00000700000000000000" pitchFamily="2" charset="-78"/>
              </a:rPr>
              <a:t>آخرين </a:t>
            </a:r>
            <a:r>
              <a:rPr lang="fa-IR" dirty="0">
                <a:solidFill>
                  <a:schemeClr val="bg1"/>
                </a:solidFill>
                <a:cs typeface="B Titr" panose="00000700000000000000" pitchFamily="2" charset="-78"/>
              </a:rPr>
              <a:t>مدرك تحصيلي:                             </a:t>
            </a:r>
            <a:endParaRPr lang="en-US" dirty="0" smtClean="0">
              <a:solidFill>
                <a:schemeClr val="bg1"/>
              </a:solidFill>
              <a:cs typeface="B Titr" panose="00000700000000000000" pitchFamily="2" charset="-78"/>
            </a:endParaRPr>
          </a:p>
          <a:p>
            <a:pPr algn="r" rtl="1">
              <a:buFont typeface="Wingdings" panose="05000000000000000000" pitchFamily="2" charset="2"/>
              <a:buChar char="q"/>
            </a:pPr>
            <a:r>
              <a:rPr lang="fa-IR" dirty="0" smtClean="0">
                <a:solidFill>
                  <a:schemeClr val="bg1"/>
                </a:solidFill>
                <a:cs typeface="B Titr" panose="00000700000000000000" pitchFamily="2" charset="-78"/>
              </a:rPr>
              <a:t>رشته </a:t>
            </a:r>
            <a:r>
              <a:rPr lang="fa-IR" dirty="0">
                <a:solidFill>
                  <a:schemeClr val="bg1"/>
                </a:solidFill>
                <a:cs typeface="B Titr" panose="00000700000000000000" pitchFamily="2" charset="-78"/>
              </a:rPr>
              <a:t>تحصيلي :          </a:t>
            </a:r>
            <a:r>
              <a:rPr lang="fa-IR" dirty="0" smtClean="0">
                <a:solidFill>
                  <a:schemeClr val="bg1"/>
                </a:solidFill>
                <a:cs typeface="B Titr" panose="00000700000000000000" pitchFamily="2" charset="-78"/>
              </a:rPr>
              <a:t>                    </a:t>
            </a:r>
            <a:endParaRPr lang="en-US" sz="3200" dirty="0">
              <a:solidFill>
                <a:schemeClr val="bg1"/>
              </a:solidFill>
              <a:cs typeface="B Titr" panose="00000700000000000000" pitchFamily="2" charset="-78"/>
            </a:endParaRPr>
          </a:p>
          <a:p>
            <a:pPr algn="r" rtl="1">
              <a:buFont typeface="Wingdings" panose="05000000000000000000" pitchFamily="2" charset="2"/>
              <a:buChar char="q"/>
            </a:pPr>
            <a:r>
              <a:rPr lang="fa-IR" dirty="0">
                <a:solidFill>
                  <a:schemeClr val="bg1"/>
                </a:solidFill>
                <a:cs typeface="B Titr" panose="00000700000000000000" pitchFamily="2" charset="-78"/>
              </a:rPr>
              <a:t>رتبه سازمانی:             </a:t>
            </a:r>
            <a:endParaRPr lang="en-US" dirty="0" smtClean="0">
              <a:solidFill>
                <a:schemeClr val="bg1"/>
              </a:solidFill>
              <a:cs typeface="B Titr" panose="00000700000000000000" pitchFamily="2" charset="-78"/>
            </a:endParaRPr>
          </a:p>
          <a:p>
            <a:pPr algn="r" rtl="1">
              <a:buFont typeface="Wingdings" panose="05000000000000000000" pitchFamily="2" charset="2"/>
              <a:buChar char="q"/>
            </a:pPr>
            <a:r>
              <a:rPr lang="fa-IR" dirty="0" smtClean="0">
                <a:solidFill>
                  <a:schemeClr val="bg1"/>
                </a:solidFill>
                <a:cs typeface="B Titr" panose="00000700000000000000" pitchFamily="2" charset="-78"/>
              </a:rPr>
              <a:t>شماره </a:t>
            </a:r>
            <a:r>
              <a:rPr lang="fa-IR" dirty="0">
                <a:solidFill>
                  <a:schemeClr val="bg1"/>
                </a:solidFill>
                <a:cs typeface="B Titr" panose="00000700000000000000" pitchFamily="2" charset="-78"/>
              </a:rPr>
              <a:t>تماس :                            </a:t>
            </a:r>
            <a:endParaRPr lang="en-US" dirty="0" smtClean="0">
              <a:solidFill>
                <a:schemeClr val="bg1"/>
              </a:solidFill>
              <a:cs typeface="B Titr" panose="00000700000000000000" pitchFamily="2" charset="-78"/>
            </a:endParaRPr>
          </a:p>
          <a:p>
            <a:pPr algn="r" rtl="1">
              <a:buFont typeface="Wingdings" panose="05000000000000000000" pitchFamily="2" charset="2"/>
              <a:buChar char="q"/>
            </a:pPr>
            <a:r>
              <a:rPr lang="fa-IR" dirty="0" smtClean="0">
                <a:solidFill>
                  <a:schemeClr val="bg1"/>
                </a:solidFill>
                <a:cs typeface="B Titr" panose="00000700000000000000" pitchFamily="2" charset="-78"/>
              </a:rPr>
              <a:t>پست الكترونيكي(ايميل</a:t>
            </a:r>
            <a:r>
              <a:rPr lang="fa-IR" dirty="0">
                <a:solidFill>
                  <a:schemeClr val="bg1"/>
                </a:solidFill>
                <a:cs typeface="B Titr" panose="00000700000000000000" pitchFamily="2" charset="-78"/>
              </a:rPr>
              <a:t>) :                                           </a:t>
            </a:r>
            <a:endParaRPr lang="en-US" sz="3200" dirty="0">
              <a:solidFill>
                <a:schemeClr val="bg1"/>
              </a:solidFill>
              <a:cs typeface="B Titr" panose="00000700000000000000" pitchFamily="2" charset="-78"/>
            </a:endParaRPr>
          </a:p>
          <a:p>
            <a:pPr lvl="1" algn="r" rtl="1">
              <a:lnSpc>
                <a:spcPct val="80000"/>
              </a:lnSpc>
              <a:buFont typeface="Wingdings" panose="05000000000000000000" pitchFamily="2" charset="2"/>
              <a:buChar char="q"/>
            </a:pPr>
            <a:endParaRPr lang="en-US" altLang="en-US" sz="2900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97592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56" b="3001"/>
          <a:stretch/>
        </p:blipFill>
        <p:spPr>
          <a:xfrm>
            <a:off x="0" y="-21773"/>
            <a:ext cx="12192000" cy="6879773"/>
          </a:xfrm>
          <a:prstGeom prst="rect">
            <a:avLst/>
          </a:prstGeom>
        </p:spPr>
      </p:pic>
      <p:sp>
        <p:nvSpPr>
          <p:cNvPr id="46" name="Rectangle 45"/>
          <p:cNvSpPr/>
          <p:nvPr/>
        </p:nvSpPr>
        <p:spPr>
          <a:xfrm>
            <a:off x="856343" y="508000"/>
            <a:ext cx="9713685" cy="912590"/>
          </a:xfrm>
          <a:prstGeom prst="rect">
            <a:avLst/>
          </a:prstGeom>
          <a:solidFill>
            <a:schemeClr val="accent1">
              <a:lumMod val="40000"/>
              <a:lumOff val="6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4000" dirty="0">
                <a:solidFill>
                  <a:srgbClr val="15155C"/>
                </a:solidFill>
                <a:cs typeface="B Titr" panose="00000700000000000000" pitchFamily="2" charset="-78"/>
              </a:rPr>
              <a:t>محور مرتبط: </a:t>
            </a:r>
            <a:endParaRPr lang="en-US" sz="4000" dirty="0">
              <a:solidFill>
                <a:srgbClr val="15155C"/>
              </a:solidFill>
              <a:cs typeface="B Titr" panose="000007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14663" y="1621750"/>
            <a:ext cx="70104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r" rtl="1">
              <a:buFont typeface="Wingdings" panose="05000000000000000000" pitchFamily="2" charset="2"/>
              <a:buChar char="§"/>
            </a:pPr>
            <a:r>
              <a:rPr lang="fa-IR" sz="2800" dirty="0">
                <a:solidFill>
                  <a:schemeClr val="bg1"/>
                </a:solidFill>
                <a:cs typeface="B Titr" panose="00000700000000000000" pitchFamily="2" charset="-78"/>
              </a:rPr>
              <a:t> </a:t>
            </a:r>
            <a:r>
              <a:rPr lang="fa-IR" sz="2800" dirty="0">
                <a:solidFill>
                  <a:schemeClr val="bg1"/>
                </a:solidFill>
                <a:cs typeface="B Titr" panose="00000700000000000000" pitchFamily="2" charset="-78"/>
              </a:rPr>
              <a:t>مدیریت کیفیت و ارتقای ایمنی بیمار </a:t>
            </a:r>
            <a:r>
              <a:rPr lang="en-US" sz="2800" dirty="0">
                <a:solidFill>
                  <a:schemeClr val="bg1"/>
                </a:solidFill>
                <a:cs typeface="B Titr" panose="00000700000000000000" pitchFamily="2" charset="-78"/>
                <a:sym typeface="Wingdings" panose="05000000000000000000" pitchFamily="2" charset="2"/>
              </a:rPr>
              <a:t></a:t>
            </a:r>
            <a:r>
              <a:rPr lang="fa-IR" sz="2800" dirty="0">
                <a:solidFill>
                  <a:schemeClr val="bg1"/>
                </a:solidFill>
                <a:cs typeface="B Titr" panose="00000700000000000000" pitchFamily="2" charset="-78"/>
              </a:rPr>
              <a:t>   </a:t>
            </a:r>
            <a:endParaRPr lang="en-US" sz="2800" dirty="0">
              <a:solidFill>
                <a:schemeClr val="bg1"/>
              </a:solidFill>
              <a:cs typeface="B Titr" panose="00000700000000000000" pitchFamily="2" charset="-78"/>
            </a:endParaRPr>
          </a:p>
          <a:p>
            <a:pPr marL="285750" indent="-285750" algn="r" rtl="1">
              <a:buFont typeface="Wingdings" panose="05000000000000000000" pitchFamily="2" charset="2"/>
              <a:buChar char="§"/>
            </a:pPr>
            <a:r>
              <a:rPr lang="fa-IR" sz="2800" dirty="0">
                <a:solidFill>
                  <a:schemeClr val="bg1"/>
                </a:solidFill>
                <a:cs typeface="B Titr" panose="00000700000000000000" pitchFamily="2" charset="-78"/>
              </a:rPr>
              <a:t>نقش </a:t>
            </a:r>
            <a:r>
              <a:rPr lang="fa-IR" sz="2800" dirty="0">
                <a:solidFill>
                  <a:schemeClr val="bg1"/>
                </a:solidFill>
                <a:cs typeface="B Titr" panose="00000700000000000000" pitchFamily="2" charset="-78"/>
              </a:rPr>
              <a:t>فناوری های نوین در ایمنی </a:t>
            </a:r>
            <a:r>
              <a:rPr lang="fa-IR" sz="2800" dirty="0">
                <a:solidFill>
                  <a:schemeClr val="bg1"/>
                </a:solidFill>
                <a:cs typeface="B Titr" panose="00000700000000000000" pitchFamily="2" charset="-78"/>
              </a:rPr>
              <a:t>بیمار  </a:t>
            </a:r>
            <a:endParaRPr lang="en-US" sz="2800" dirty="0">
              <a:solidFill>
                <a:schemeClr val="bg1"/>
              </a:solidFill>
              <a:cs typeface="B Titr" panose="00000700000000000000" pitchFamily="2" charset="-78"/>
            </a:endParaRPr>
          </a:p>
          <a:p>
            <a:pPr marL="285750" indent="-285750" algn="r" rtl="1">
              <a:buFont typeface="Wingdings" panose="05000000000000000000" pitchFamily="2" charset="2"/>
              <a:buChar char="§"/>
            </a:pPr>
            <a:r>
              <a:rPr lang="fa-IR" sz="2800" dirty="0">
                <a:solidFill>
                  <a:schemeClr val="bg1"/>
                </a:solidFill>
                <a:cs typeface="B Titr" panose="00000700000000000000" pitchFamily="2" charset="-78"/>
              </a:rPr>
              <a:t> </a:t>
            </a:r>
            <a:r>
              <a:rPr lang="fa-IR" sz="2800" dirty="0">
                <a:solidFill>
                  <a:schemeClr val="bg1"/>
                </a:solidFill>
                <a:cs typeface="B Titr" panose="00000700000000000000" pitchFamily="2" charset="-78"/>
              </a:rPr>
              <a:t>اقتصاد درمان و ایمنی بیمار</a:t>
            </a:r>
            <a:r>
              <a:rPr lang="en-US" sz="2800" dirty="0">
                <a:solidFill>
                  <a:schemeClr val="bg1"/>
                </a:solidFill>
                <a:cs typeface="B Titr" panose="00000700000000000000" pitchFamily="2" charset="-78"/>
                <a:sym typeface="Wingdings" panose="05000000000000000000" pitchFamily="2" charset="2"/>
              </a:rPr>
              <a:t></a:t>
            </a:r>
            <a:r>
              <a:rPr lang="fa-IR" sz="2800" dirty="0">
                <a:solidFill>
                  <a:schemeClr val="bg1"/>
                </a:solidFill>
                <a:cs typeface="B Titr" panose="00000700000000000000" pitchFamily="2" charset="-78"/>
              </a:rPr>
              <a:t>   </a:t>
            </a:r>
            <a:endParaRPr lang="en-US" sz="2800" dirty="0">
              <a:solidFill>
                <a:schemeClr val="bg1"/>
              </a:solidFill>
              <a:cs typeface="B Titr" panose="00000700000000000000" pitchFamily="2" charset="-78"/>
            </a:endParaRPr>
          </a:p>
          <a:p>
            <a:pPr marL="285750" indent="-285750" algn="r" rtl="1">
              <a:buFont typeface="Wingdings" panose="05000000000000000000" pitchFamily="2" charset="2"/>
              <a:buChar char="§"/>
            </a:pPr>
            <a:r>
              <a:rPr lang="fa-IR" sz="2800" dirty="0">
                <a:solidFill>
                  <a:schemeClr val="bg1"/>
                </a:solidFill>
                <a:cs typeface="B Titr" panose="00000700000000000000" pitchFamily="2" charset="-78"/>
              </a:rPr>
              <a:t>مدیریت </a:t>
            </a:r>
            <a:r>
              <a:rPr lang="fa-IR" sz="2800" dirty="0">
                <a:solidFill>
                  <a:schemeClr val="bg1"/>
                </a:solidFill>
                <a:cs typeface="B Titr" panose="00000700000000000000" pitchFamily="2" charset="-78"/>
              </a:rPr>
              <a:t>کیفیت و ارتقای کیفی مراقبت های بالینی </a:t>
            </a:r>
            <a:r>
              <a:rPr lang="en-US" sz="2800" dirty="0">
                <a:solidFill>
                  <a:schemeClr val="bg1"/>
                </a:solidFill>
                <a:cs typeface="B Titr" panose="00000700000000000000" pitchFamily="2" charset="-78"/>
                <a:sym typeface="Wingdings" panose="05000000000000000000" pitchFamily="2" charset="2"/>
              </a:rPr>
              <a:t></a:t>
            </a:r>
            <a:r>
              <a:rPr lang="fa-IR" sz="2800" dirty="0">
                <a:solidFill>
                  <a:schemeClr val="bg1"/>
                </a:solidFill>
                <a:cs typeface="B Titr" panose="00000700000000000000" pitchFamily="2" charset="-78"/>
              </a:rPr>
              <a:t>    </a:t>
            </a:r>
            <a:endParaRPr lang="en-US" sz="2800" dirty="0">
              <a:solidFill>
                <a:schemeClr val="bg1"/>
              </a:solidFill>
              <a:cs typeface="B Titr" panose="00000700000000000000" pitchFamily="2" charset="-78"/>
            </a:endParaRPr>
          </a:p>
          <a:p>
            <a:pPr marL="285750" indent="-285750" algn="r" rtl="1">
              <a:buFont typeface="Wingdings" panose="05000000000000000000" pitchFamily="2" charset="2"/>
              <a:buChar char="§"/>
            </a:pPr>
            <a:r>
              <a:rPr lang="fa-IR" sz="2800" dirty="0">
                <a:solidFill>
                  <a:schemeClr val="bg1"/>
                </a:solidFill>
                <a:cs typeface="B Titr" panose="00000700000000000000" pitchFamily="2" charset="-78"/>
              </a:rPr>
              <a:t>مدیریت </a:t>
            </a:r>
            <a:r>
              <a:rPr lang="fa-IR" sz="2800" dirty="0">
                <a:solidFill>
                  <a:schemeClr val="bg1"/>
                </a:solidFill>
                <a:cs typeface="B Titr" panose="00000700000000000000" pitchFamily="2" charset="-78"/>
              </a:rPr>
              <a:t>خطر حوادث و بلایاو پدافند غیرعامل </a:t>
            </a:r>
            <a:r>
              <a:rPr lang="en-US" sz="2800" dirty="0">
                <a:solidFill>
                  <a:schemeClr val="bg1"/>
                </a:solidFill>
                <a:cs typeface="B Titr" panose="00000700000000000000" pitchFamily="2" charset="-78"/>
                <a:sym typeface="Wingdings" panose="05000000000000000000" pitchFamily="2" charset="2"/>
              </a:rPr>
              <a:t></a:t>
            </a:r>
            <a:r>
              <a:rPr lang="fa-IR" sz="2800" dirty="0">
                <a:solidFill>
                  <a:schemeClr val="bg1"/>
                </a:solidFill>
                <a:cs typeface="B Titr" panose="00000700000000000000" pitchFamily="2" charset="-78"/>
              </a:rPr>
              <a:t>     </a:t>
            </a:r>
            <a:endParaRPr lang="en-US" sz="2800" dirty="0">
              <a:solidFill>
                <a:schemeClr val="bg1"/>
              </a:solidFill>
              <a:cs typeface="B Titr" panose="00000700000000000000" pitchFamily="2" charset="-78"/>
            </a:endParaRPr>
          </a:p>
          <a:p>
            <a:pPr marL="285750" indent="-285750" algn="r" rtl="1">
              <a:buFont typeface="Wingdings" panose="05000000000000000000" pitchFamily="2" charset="2"/>
              <a:buChar char="§"/>
            </a:pPr>
            <a:r>
              <a:rPr lang="fa-IR" sz="2800" dirty="0">
                <a:solidFill>
                  <a:schemeClr val="bg1"/>
                </a:solidFill>
                <a:cs typeface="B Titr" panose="00000700000000000000" pitchFamily="2" charset="-78"/>
              </a:rPr>
              <a:t>پایش </a:t>
            </a:r>
            <a:r>
              <a:rPr lang="fa-IR" sz="2800" dirty="0">
                <a:solidFill>
                  <a:schemeClr val="bg1"/>
                </a:solidFill>
                <a:cs typeface="B Titr" panose="00000700000000000000" pitchFamily="2" charset="-78"/>
              </a:rPr>
              <a:t>و کنترل هوشمندانه عملکرد </a:t>
            </a:r>
            <a:r>
              <a:rPr lang="en-US" sz="2800" dirty="0">
                <a:solidFill>
                  <a:schemeClr val="bg1"/>
                </a:solidFill>
                <a:cs typeface="B Titr" panose="00000700000000000000" pitchFamily="2" charset="-78"/>
                <a:sym typeface="Wingdings" panose="05000000000000000000" pitchFamily="2" charset="2"/>
              </a:rPr>
              <a:t></a:t>
            </a:r>
            <a:r>
              <a:rPr lang="en-US" sz="2800" dirty="0">
                <a:solidFill>
                  <a:schemeClr val="bg1"/>
                </a:solidFill>
                <a:cs typeface="B Titr" panose="00000700000000000000" pitchFamily="2" charset="-78"/>
              </a:rPr>
              <a:t> </a:t>
            </a:r>
            <a:r>
              <a:rPr lang="fa-IR" sz="2800" dirty="0">
                <a:solidFill>
                  <a:schemeClr val="bg1"/>
                </a:solidFill>
                <a:cs typeface="B Titr" panose="00000700000000000000" pitchFamily="2" charset="-78"/>
              </a:rPr>
              <a:t>  </a:t>
            </a:r>
            <a:endParaRPr lang="en-US" sz="2800" dirty="0">
              <a:solidFill>
                <a:schemeClr val="bg1"/>
              </a:solidFill>
              <a:cs typeface="B Titr" panose="00000700000000000000" pitchFamily="2" charset="-78"/>
            </a:endParaRPr>
          </a:p>
          <a:p>
            <a:pPr marL="285750" indent="-285750" algn="r" rtl="1">
              <a:buFont typeface="Wingdings" panose="05000000000000000000" pitchFamily="2" charset="2"/>
              <a:buChar char="§"/>
            </a:pPr>
            <a:r>
              <a:rPr lang="fa-IR" sz="2800" dirty="0">
                <a:solidFill>
                  <a:schemeClr val="bg1"/>
                </a:solidFill>
                <a:cs typeface="B Titr" panose="00000700000000000000" pitchFamily="2" charset="-78"/>
              </a:rPr>
              <a:t>مدیریت </a:t>
            </a:r>
            <a:r>
              <a:rPr lang="fa-IR" sz="2800" dirty="0">
                <a:solidFill>
                  <a:schemeClr val="bg1"/>
                </a:solidFill>
                <a:cs typeface="B Titr" panose="00000700000000000000" pitchFamily="2" charset="-78"/>
              </a:rPr>
              <a:t>کیفیت و ارتقای رضایتمندی مراجعین </a:t>
            </a:r>
            <a:r>
              <a:rPr lang="en-US" sz="2800" dirty="0">
                <a:solidFill>
                  <a:schemeClr val="bg1"/>
                </a:solidFill>
                <a:cs typeface="B Titr" panose="00000700000000000000" pitchFamily="2" charset="-78"/>
                <a:sym typeface="Wingdings" panose="05000000000000000000" pitchFamily="2" charset="2"/>
              </a:rPr>
              <a:t></a:t>
            </a:r>
            <a:r>
              <a:rPr lang="fa-IR" sz="2800" dirty="0">
                <a:solidFill>
                  <a:schemeClr val="bg1"/>
                </a:solidFill>
                <a:cs typeface="B Titr" panose="00000700000000000000" pitchFamily="2" charset="-78"/>
              </a:rPr>
              <a:t>  </a:t>
            </a:r>
            <a:endParaRPr lang="en-US" sz="2800" dirty="0">
              <a:solidFill>
                <a:schemeClr val="bg1"/>
              </a:solidFill>
              <a:cs typeface="B Titr" panose="00000700000000000000" pitchFamily="2" charset="-78"/>
            </a:endParaRPr>
          </a:p>
          <a:p>
            <a:pPr marL="285750" indent="-285750" algn="r" rtl="1">
              <a:buFont typeface="Wingdings" panose="05000000000000000000" pitchFamily="2" charset="2"/>
              <a:buChar char="§"/>
            </a:pPr>
            <a:r>
              <a:rPr lang="fa-IR" sz="2800" dirty="0">
                <a:solidFill>
                  <a:schemeClr val="bg1"/>
                </a:solidFill>
                <a:cs typeface="B Titr" panose="00000700000000000000" pitchFamily="2" charset="-78"/>
              </a:rPr>
              <a:t> </a:t>
            </a:r>
            <a:r>
              <a:rPr lang="fa-IR" sz="2800" dirty="0">
                <a:solidFill>
                  <a:schemeClr val="bg1"/>
                </a:solidFill>
                <a:cs typeface="B Titr" panose="00000700000000000000" pitchFamily="2" charset="-78"/>
              </a:rPr>
              <a:t>ارتقای کیفیت آموزش های بالینی </a:t>
            </a:r>
            <a:r>
              <a:rPr lang="en-US" sz="2800" dirty="0">
                <a:solidFill>
                  <a:schemeClr val="bg1"/>
                </a:solidFill>
                <a:cs typeface="B Titr" panose="00000700000000000000" pitchFamily="2" charset="-78"/>
                <a:sym typeface="Wingdings" panose="05000000000000000000" pitchFamily="2" charset="2"/>
              </a:rPr>
              <a:t></a:t>
            </a:r>
            <a:r>
              <a:rPr lang="fa-IR" sz="2800" dirty="0">
                <a:solidFill>
                  <a:schemeClr val="bg1"/>
                </a:solidFill>
                <a:cs typeface="B Titr" panose="00000700000000000000" pitchFamily="2" charset="-78"/>
              </a:rPr>
              <a:t>    </a:t>
            </a:r>
            <a:endParaRPr lang="en-US" sz="2800" dirty="0">
              <a:solidFill>
                <a:schemeClr val="bg1"/>
              </a:solidFill>
              <a:cs typeface="B Titr" panose="00000700000000000000" pitchFamily="2" charset="-78"/>
            </a:endParaRPr>
          </a:p>
          <a:p>
            <a:pPr marL="285750" indent="-285750" algn="r" rtl="1">
              <a:buFont typeface="Wingdings" panose="05000000000000000000" pitchFamily="2" charset="2"/>
              <a:buChar char="§"/>
            </a:pPr>
            <a:r>
              <a:rPr lang="fa-IR" sz="2800" dirty="0">
                <a:solidFill>
                  <a:schemeClr val="bg1"/>
                </a:solidFill>
                <a:cs typeface="B Titr" panose="00000700000000000000" pitchFamily="2" charset="-78"/>
              </a:rPr>
              <a:t>اخلاق </a:t>
            </a:r>
            <a:r>
              <a:rPr lang="fa-IR" sz="2800" dirty="0">
                <a:solidFill>
                  <a:schemeClr val="bg1"/>
                </a:solidFill>
                <a:cs typeface="B Titr" panose="00000700000000000000" pitchFamily="2" charset="-78"/>
              </a:rPr>
              <a:t>حرافه ای در آموزش های بالینی </a:t>
            </a:r>
            <a:r>
              <a:rPr lang="en-US" sz="2800" dirty="0">
                <a:solidFill>
                  <a:schemeClr val="bg1"/>
                </a:solidFill>
                <a:cs typeface="B Titr" panose="00000700000000000000" pitchFamily="2" charset="-78"/>
                <a:sym typeface="Wingdings" panose="05000000000000000000" pitchFamily="2" charset="2"/>
              </a:rPr>
              <a:t></a:t>
            </a:r>
            <a:r>
              <a:rPr lang="fa-IR" sz="2800" dirty="0">
                <a:solidFill>
                  <a:schemeClr val="bg1"/>
                </a:solidFill>
                <a:cs typeface="B Titr" panose="00000700000000000000" pitchFamily="2" charset="-78"/>
              </a:rPr>
              <a:t> </a:t>
            </a:r>
            <a:endParaRPr lang="en-US" sz="2800" dirty="0">
              <a:solidFill>
                <a:schemeClr val="bg1"/>
              </a:solidFill>
              <a:cs typeface="B Titr" panose="00000700000000000000" pitchFamily="2" charset="-78"/>
            </a:endParaRPr>
          </a:p>
          <a:p>
            <a:pPr marL="285750" indent="-285750" algn="r" rtl="1">
              <a:buFont typeface="Wingdings" panose="05000000000000000000" pitchFamily="2" charset="2"/>
              <a:buChar char="§"/>
            </a:pPr>
            <a:r>
              <a:rPr lang="fa-IR" sz="2800" dirty="0">
                <a:solidFill>
                  <a:schemeClr val="bg1"/>
                </a:solidFill>
                <a:cs typeface="B Titr" panose="00000700000000000000" pitchFamily="2" charset="-78"/>
              </a:rPr>
              <a:t>  </a:t>
            </a:r>
            <a:r>
              <a:rPr lang="fa-IR" sz="2800" dirty="0">
                <a:solidFill>
                  <a:schemeClr val="bg1"/>
                </a:solidFill>
                <a:cs typeface="B Titr" panose="00000700000000000000" pitchFamily="2" charset="-78"/>
              </a:rPr>
              <a:t>مدیریت کیفیت و رقابت پذیری بین المللی </a:t>
            </a:r>
            <a:r>
              <a:rPr lang="en-US" sz="2800" dirty="0">
                <a:solidFill>
                  <a:schemeClr val="bg1"/>
                </a:solidFill>
                <a:cs typeface="B Titr" panose="00000700000000000000" pitchFamily="2" charset="-78"/>
                <a:sym typeface="Wingdings" panose="05000000000000000000" pitchFamily="2" charset="2"/>
              </a:rPr>
              <a:t></a:t>
            </a:r>
            <a:endParaRPr lang="en-US" sz="2800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9943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56" b="3001"/>
          <a:stretch/>
        </p:blipFill>
        <p:spPr>
          <a:xfrm>
            <a:off x="0" y="-21773"/>
            <a:ext cx="12192000" cy="6879773"/>
          </a:xfrm>
          <a:prstGeom prst="rect">
            <a:avLst/>
          </a:prstGeom>
        </p:spPr>
      </p:pic>
      <p:sp>
        <p:nvSpPr>
          <p:cNvPr id="46" name="Rectangle 45"/>
          <p:cNvSpPr/>
          <p:nvPr/>
        </p:nvSpPr>
        <p:spPr>
          <a:xfrm>
            <a:off x="856343" y="508000"/>
            <a:ext cx="9713685" cy="912590"/>
          </a:xfrm>
          <a:prstGeom prst="rect">
            <a:avLst/>
          </a:prstGeom>
          <a:solidFill>
            <a:schemeClr val="accent1">
              <a:lumMod val="40000"/>
              <a:lumOff val="6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4000" dirty="0">
                <a:solidFill>
                  <a:srgbClr val="15155C"/>
                </a:solidFill>
                <a:cs typeface="B Titr" panose="00000700000000000000" pitchFamily="2" charset="-78"/>
              </a:rPr>
              <a:t>معرفی پروژه </a:t>
            </a:r>
            <a:r>
              <a:rPr lang="fa-IR" sz="3600" dirty="0">
                <a:solidFill>
                  <a:srgbClr val="15155C"/>
                </a:solidFill>
                <a:cs typeface="B Titr" panose="00000700000000000000" pitchFamily="2" charset="-78"/>
              </a:rPr>
              <a:t>(بصورت مختصر پروژه را معرفی نمایید): </a:t>
            </a:r>
            <a:endParaRPr lang="en-US" sz="4000" dirty="0">
              <a:solidFill>
                <a:srgbClr val="15155C"/>
              </a:solidFill>
              <a:cs typeface="B Titr" panose="000007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56343" y="1950363"/>
            <a:ext cx="97136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r" rtl="1">
              <a:buFont typeface="Wingdings" panose="05000000000000000000" pitchFamily="2" charset="2"/>
              <a:buChar char="§"/>
            </a:pPr>
            <a:r>
              <a:rPr lang="fa-IR" sz="2800" dirty="0" smtClean="0">
                <a:solidFill>
                  <a:schemeClr val="bg1"/>
                </a:solidFill>
                <a:cs typeface="B Titr" panose="00000700000000000000" pitchFamily="2" charset="-78"/>
              </a:rPr>
              <a:t>این پروژه......</a:t>
            </a:r>
            <a:endParaRPr lang="en-US" sz="2800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4440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56" b="3001"/>
          <a:stretch/>
        </p:blipFill>
        <p:spPr>
          <a:xfrm>
            <a:off x="0" y="-21773"/>
            <a:ext cx="12192000" cy="6879773"/>
          </a:xfrm>
          <a:prstGeom prst="rect">
            <a:avLst/>
          </a:prstGeom>
        </p:spPr>
      </p:pic>
      <p:sp>
        <p:nvSpPr>
          <p:cNvPr id="46" name="Rectangle 45"/>
          <p:cNvSpPr/>
          <p:nvPr/>
        </p:nvSpPr>
        <p:spPr>
          <a:xfrm>
            <a:off x="856343" y="508000"/>
            <a:ext cx="9713685" cy="912590"/>
          </a:xfrm>
          <a:prstGeom prst="rect">
            <a:avLst/>
          </a:prstGeom>
          <a:solidFill>
            <a:schemeClr val="accent1">
              <a:lumMod val="40000"/>
              <a:lumOff val="6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4000" dirty="0">
                <a:solidFill>
                  <a:srgbClr val="15155C"/>
                </a:solidFill>
                <a:cs typeface="B Titr" panose="00000700000000000000" pitchFamily="2" charset="-78"/>
              </a:rPr>
              <a:t>هدف (اهداف) دقيق و ضرورت اجراي پروژه:</a:t>
            </a:r>
            <a:br>
              <a:rPr lang="fa-IR" sz="4000" dirty="0">
                <a:solidFill>
                  <a:srgbClr val="15155C"/>
                </a:solidFill>
                <a:cs typeface="B Titr" panose="00000700000000000000" pitchFamily="2" charset="-78"/>
              </a:rPr>
            </a:br>
            <a:r>
              <a:rPr lang="fa-IR" sz="2000" dirty="0">
                <a:solidFill>
                  <a:srgbClr val="15155C"/>
                </a:solidFill>
                <a:cs typeface="B Titr" panose="00000700000000000000" pitchFamily="2" charset="-78"/>
              </a:rPr>
              <a:t> (دلايل ضرورت انجام پروژه، اثرات و نتايج انجام پروژه، نوآوری های پروژه و .. به تفصیل ذکر شود</a:t>
            </a:r>
            <a:r>
              <a:rPr lang="fa-IR" sz="2000" dirty="0" smtClean="0">
                <a:solidFill>
                  <a:srgbClr val="15155C"/>
                </a:solidFill>
                <a:cs typeface="B Titr" panose="00000700000000000000" pitchFamily="2" charset="-78"/>
              </a:rPr>
              <a:t>):</a:t>
            </a:r>
            <a:endParaRPr lang="en-US" sz="4000" dirty="0">
              <a:solidFill>
                <a:srgbClr val="15155C"/>
              </a:solidFill>
              <a:cs typeface="B Titr" panose="000007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56343" y="1950363"/>
            <a:ext cx="97136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r" rtl="1">
              <a:buFont typeface="Wingdings" panose="05000000000000000000" pitchFamily="2" charset="2"/>
              <a:buChar char="§"/>
            </a:pPr>
            <a:r>
              <a:rPr lang="fa-IR" sz="2800" dirty="0" smtClean="0">
                <a:solidFill>
                  <a:schemeClr val="bg1"/>
                </a:solidFill>
                <a:cs typeface="B Titr" panose="00000700000000000000" pitchFamily="2" charset="-78"/>
              </a:rPr>
              <a:t>اهداف این پروژه......</a:t>
            </a:r>
            <a:endParaRPr lang="en-US" sz="2800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5904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56" b="3001"/>
          <a:stretch/>
        </p:blipFill>
        <p:spPr>
          <a:xfrm>
            <a:off x="0" y="-21773"/>
            <a:ext cx="12192000" cy="6879773"/>
          </a:xfrm>
          <a:prstGeom prst="rect">
            <a:avLst/>
          </a:prstGeom>
        </p:spPr>
      </p:pic>
      <p:sp>
        <p:nvSpPr>
          <p:cNvPr id="46" name="Rectangle 45"/>
          <p:cNvSpPr/>
          <p:nvPr/>
        </p:nvSpPr>
        <p:spPr>
          <a:xfrm>
            <a:off x="856343" y="508000"/>
            <a:ext cx="9713685" cy="912590"/>
          </a:xfrm>
          <a:prstGeom prst="rect">
            <a:avLst/>
          </a:prstGeom>
          <a:solidFill>
            <a:schemeClr val="accent1">
              <a:lumMod val="40000"/>
              <a:lumOff val="6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4000" dirty="0">
                <a:solidFill>
                  <a:srgbClr val="15155C"/>
                </a:solidFill>
                <a:cs typeface="B Titr" panose="00000700000000000000" pitchFamily="2" charset="-78"/>
              </a:rPr>
              <a:t> خروجی­های پروژه :</a:t>
            </a:r>
            <a:br>
              <a:rPr lang="fa-IR" sz="4000" dirty="0">
                <a:solidFill>
                  <a:srgbClr val="15155C"/>
                </a:solidFill>
                <a:cs typeface="B Titr" panose="00000700000000000000" pitchFamily="2" charset="-78"/>
              </a:rPr>
            </a:br>
            <a:r>
              <a:rPr lang="fa-IR" sz="3200" dirty="0">
                <a:solidFill>
                  <a:srgbClr val="15155C"/>
                </a:solidFill>
                <a:cs typeface="B Titr" panose="00000700000000000000" pitchFamily="2" charset="-78"/>
              </a:rPr>
              <a:t>نتايج مورد انتظار بصورت دقيق، دسته‎بندي شده بیان گردد:</a:t>
            </a:r>
            <a:endParaRPr lang="en-US" sz="3200" dirty="0">
              <a:solidFill>
                <a:srgbClr val="15155C"/>
              </a:solidFill>
              <a:cs typeface="B Titr" panose="000007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56343" y="1950363"/>
            <a:ext cx="971368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r" rtl="1">
              <a:buFont typeface="+mj-lt"/>
              <a:buAutoNum type="arabicPeriod"/>
            </a:pPr>
            <a:r>
              <a:rPr lang="fa-IR" sz="2800" b="1" dirty="0" smtClean="0">
                <a:solidFill>
                  <a:schemeClr val="bg1"/>
                </a:solidFill>
                <a:cs typeface="B Titr" panose="00000700000000000000" pitchFamily="2" charset="-78"/>
              </a:rPr>
              <a:t>ارتقاء بهره‌وری خدمات ..........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fa-IR" sz="2800" b="1" dirty="0" smtClean="0">
                <a:solidFill>
                  <a:schemeClr val="bg1"/>
                </a:solidFill>
                <a:cs typeface="B Titr" panose="00000700000000000000" pitchFamily="2" charset="-78"/>
              </a:rPr>
              <a:t>............</a:t>
            </a:r>
            <a:endParaRPr lang="en-US" sz="2800" b="1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7816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56" b="3001"/>
          <a:stretch/>
        </p:blipFill>
        <p:spPr>
          <a:xfrm>
            <a:off x="0" y="-21773"/>
            <a:ext cx="12192000" cy="6879773"/>
          </a:xfrm>
          <a:prstGeom prst="rect">
            <a:avLst/>
          </a:prstGeom>
        </p:spPr>
      </p:pic>
      <p:sp>
        <p:nvSpPr>
          <p:cNvPr id="46" name="Rectangle 45"/>
          <p:cNvSpPr/>
          <p:nvPr/>
        </p:nvSpPr>
        <p:spPr>
          <a:xfrm>
            <a:off x="856343" y="508000"/>
            <a:ext cx="9713685" cy="912590"/>
          </a:xfrm>
          <a:prstGeom prst="rect">
            <a:avLst/>
          </a:prstGeom>
          <a:solidFill>
            <a:schemeClr val="accent1">
              <a:lumMod val="40000"/>
              <a:lumOff val="6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4000" dirty="0">
                <a:solidFill>
                  <a:srgbClr val="15155C"/>
                </a:solidFill>
                <a:cs typeface="B Titr" panose="00000700000000000000" pitchFamily="2" charset="-78"/>
              </a:rPr>
              <a:t> خروجی­های پروژه :</a:t>
            </a:r>
            <a:br>
              <a:rPr lang="fa-IR" sz="4000" dirty="0">
                <a:solidFill>
                  <a:srgbClr val="15155C"/>
                </a:solidFill>
                <a:cs typeface="B Titr" panose="00000700000000000000" pitchFamily="2" charset="-78"/>
              </a:rPr>
            </a:br>
            <a:r>
              <a:rPr lang="fa-IR" sz="3200" dirty="0">
                <a:solidFill>
                  <a:srgbClr val="15155C"/>
                </a:solidFill>
                <a:cs typeface="B Titr" panose="00000700000000000000" pitchFamily="2" charset="-78"/>
              </a:rPr>
              <a:t>نتايج مورد انتظار بصورت دقيق، دسته‎بندي شده بیان گردد:</a:t>
            </a:r>
            <a:endParaRPr lang="en-US" sz="3200" dirty="0">
              <a:solidFill>
                <a:srgbClr val="15155C"/>
              </a:solidFill>
              <a:cs typeface="B Titr" panose="000007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56343" y="1950363"/>
            <a:ext cx="971368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r" rtl="1">
              <a:buFont typeface="+mj-lt"/>
              <a:buAutoNum type="arabicPeriod"/>
            </a:pPr>
            <a:r>
              <a:rPr lang="fa-IR" sz="2800" b="1" dirty="0" smtClean="0">
                <a:solidFill>
                  <a:schemeClr val="bg1"/>
                </a:solidFill>
                <a:cs typeface="B Titr" panose="00000700000000000000" pitchFamily="2" charset="-78"/>
              </a:rPr>
              <a:t>ارتقاء بهره‌وری خدمات ..........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fa-IR" sz="2800" b="1" dirty="0" smtClean="0">
                <a:solidFill>
                  <a:schemeClr val="bg1"/>
                </a:solidFill>
                <a:cs typeface="B Titr" panose="00000700000000000000" pitchFamily="2" charset="-78"/>
              </a:rPr>
              <a:t>............</a:t>
            </a:r>
            <a:endParaRPr lang="en-US" sz="2800" b="1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8470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</TotalTime>
  <Words>197</Words>
  <Application>Microsoft Office PowerPoint</Application>
  <PresentationFormat>Widescreen</PresentationFormat>
  <Paragraphs>44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B Nazanin</vt:lpstr>
      <vt:lpstr>B Titr</vt:lpstr>
      <vt:lpstr>Bebas Neue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عکس جدید و قدیمی بیمارستان</dc:title>
  <dc:creator>Hashem Khoshravesh</dc:creator>
  <cp:lastModifiedBy>Sajjad Faal Sanati</cp:lastModifiedBy>
  <cp:revision>37</cp:revision>
  <dcterms:created xsi:type="dcterms:W3CDTF">2023-10-04T06:53:29Z</dcterms:created>
  <dcterms:modified xsi:type="dcterms:W3CDTF">2025-01-13T11:43:32Z</dcterms:modified>
</cp:coreProperties>
</file>